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59" r:id="rId5"/>
    <p:sldId id="269" r:id="rId6"/>
    <p:sldId id="276" r:id="rId7"/>
    <p:sldId id="277" r:id="rId8"/>
    <p:sldId id="278" r:id="rId9"/>
    <p:sldId id="279" r:id="rId10"/>
    <p:sldId id="281" r:id="rId11"/>
    <p:sldId id="282" r:id="rId12"/>
    <p:sldId id="283" r:id="rId13"/>
    <p:sldId id="284" r:id="rId14"/>
    <p:sldId id="285" r:id="rId15"/>
    <p:sldId id="265" r:id="rId16"/>
    <p:sldId id="286" r:id="rId17"/>
    <p:sldId id="267" r:id="rId18"/>
    <p:sldId id="273" r:id="rId19"/>
    <p:sldId id="288" r:id="rId20"/>
    <p:sldId id="290" r:id="rId21"/>
    <p:sldId id="296" r:id="rId22"/>
    <p:sldId id="299" r:id="rId23"/>
    <p:sldId id="301" r:id="rId24"/>
    <p:sldId id="302" r:id="rId25"/>
    <p:sldId id="303" r:id="rId26"/>
    <p:sldId id="304" r:id="rId27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50D"/>
    <a:srgbClr val="D29B0C"/>
    <a:srgbClr val="D5C895"/>
    <a:srgbClr val="996633"/>
    <a:srgbClr val="F96300"/>
    <a:srgbClr val="FDBA0D"/>
    <a:srgbClr val="FAB70D"/>
    <a:srgbClr val="F6B60F"/>
    <a:srgbClr val="F6BE00"/>
    <a:srgbClr val="F6C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6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96682C-A994-4015-8536-C963E1BBDFA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2CC405AA-5A26-4CC5-B925-31DE1CF2A63F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CR" sz="2800" dirty="0" smtClean="0">
              <a:solidFill>
                <a:srgbClr val="000000"/>
              </a:solidFill>
            </a:rPr>
            <a:t>Lineamientos Pedagógicos de 0 a 4 años en primera infancia</a:t>
          </a:r>
          <a:r>
            <a:rPr lang="es-CR" sz="28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rPr>
            <a:t>.</a:t>
          </a:r>
          <a:endParaRPr lang="es-CR" sz="2800" dirty="0"/>
        </a:p>
      </dgm:t>
    </dgm:pt>
    <dgm:pt modelId="{367CEF3A-2B21-4206-B137-C9FD00DA45EC}" type="parTrans" cxnId="{E22565E2-E9AE-4A6C-9083-5C49D622976A}">
      <dgm:prSet/>
      <dgm:spPr/>
      <dgm:t>
        <a:bodyPr/>
        <a:lstStyle/>
        <a:p>
          <a:endParaRPr lang="es-CR" sz="2400"/>
        </a:p>
      </dgm:t>
    </dgm:pt>
    <dgm:pt modelId="{026718E8-1C69-4D08-86F5-0C62978BD348}" type="sibTrans" cxnId="{E22565E2-E9AE-4A6C-9083-5C49D622976A}">
      <dgm:prSet/>
      <dgm:spPr/>
      <dgm:t>
        <a:bodyPr/>
        <a:lstStyle/>
        <a:p>
          <a:endParaRPr lang="es-CR" sz="2400"/>
        </a:p>
      </dgm:t>
    </dgm:pt>
    <dgm:pt modelId="{8DFE9323-F011-44BE-AAAC-F64FEEAF7752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CR" sz="2800" dirty="0" smtClean="0">
              <a:solidFill>
                <a:srgbClr val="000000"/>
              </a:solidFill>
            </a:rPr>
            <a:t>Diseño de instrumentos comunes para la educación preescolar</a:t>
          </a:r>
          <a:endParaRPr lang="es-CR" sz="2800" dirty="0"/>
        </a:p>
      </dgm:t>
    </dgm:pt>
    <dgm:pt modelId="{06C88822-83B9-4076-90AB-7BFE092C64D6}" type="parTrans" cxnId="{14F822A0-618F-4A00-A9EA-7F0AD8957E23}">
      <dgm:prSet/>
      <dgm:spPr/>
      <dgm:t>
        <a:bodyPr/>
        <a:lstStyle/>
        <a:p>
          <a:endParaRPr lang="es-CR" sz="2400"/>
        </a:p>
      </dgm:t>
    </dgm:pt>
    <dgm:pt modelId="{0BCF7C9E-5BC6-4568-A2B2-D76C72A0C38A}" type="sibTrans" cxnId="{14F822A0-618F-4A00-A9EA-7F0AD8957E23}">
      <dgm:prSet/>
      <dgm:spPr/>
      <dgm:t>
        <a:bodyPr/>
        <a:lstStyle/>
        <a:p>
          <a:endParaRPr lang="es-CR" sz="2400"/>
        </a:p>
      </dgm:t>
    </dgm:pt>
    <dgm:pt modelId="{07542A8C-03CF-4A00-B3C1-72C7C5D8D3C4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CR" sz="2800" dirty="0" smtClean="0">
              <a:solidFill>
                <a:srgbClr val="000000"/>
              </a:solidFill>
            </a:rPr>
            <a:t>Docentes capacitados en los nuevos Programas de Educación Preescolar a nivel nacional</a:t>
          </a:r>
          <a:r>
            <a:rPr lang="es-CR" sz="28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rPr>
            <a:t>.</a:t>
          </a:r>
          <a:endParaRPr lang="es-CR" sz="2800" dirty="0"/>
        </a:p>
      </dgm:t>
    </dgm:pt>
    <dgm:pt modelId="{2903D71F-2EB4-47BF-8B54-2E41D0393FBD}" type="parTrans" cxnId="{E9C212A5-4ADA-431F-9331-7353D4D2DEAB}">
      <dgm:prSet/>
      <dgm:spPr/>
      <dgm:t>
        <a:bodyPr/>
        <a:lstStyle/>
        <a:p>
          <a:endParaRPr lang="es-CR" sz="2400"/>
        </a:p>
      </dgm:t>
    </dgm:pt>
    <dgm:pt modelId="{E146AAAB-042D-4E25-B56D-DB9393B80F8B}" type="sibTrans" cxnId="{E9C212A5-4ADA-431F-9331-7353D4D2DEAB}">
      <dgm:prSet/>
      <dgm:spPr/>
      <dgm:t>
        <a:bodyPr/>
        <a:lstStyle/>
        <a:p>
          <a:endParaRPr lang="es-CR" sz="2400"/>
        </a:p>
      </dgm:t>
    </dgm:pt>
    <dgm:pt modelId="{1B56BDD4-0C62-4123-B64C-79CF69ACF988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es-CR" sz="2800" dirty="0" smtClean="0">
              <a:solidFill>
                <a:srgbClr val="000000"/>
              </a:solidFill>
            </a:rPr>
            <a:t>Guía Pedagógica para niños y niñas de 0 a 4 años con enfoque inclusivo.</a:t>
          </a:r>
          <a:endParaRPr lang="es-CR" sz="2800" dirty="0"/>
        </a:p>
      </dgm:t>
    </dgm:pt>
    <dgm:pt modelId="{4F9703EB-E519-4DA3-9E07-50B1CBF20A43}" type="parTrans" cxnId="{2E5165DE-72A2-40A4-8A0B-3403B609EF8B}">
      <dgm:prSet/>
      <dgm:spPr/>
      <dgm:t>
        <a:bodyPr/>
        <a:lstStyle/>
        <a:p>
          <a:endParaRPr lang="es-CR" sz="2400"/>
        </a:p>
      </dgm:t>
    </dgm:pt>
    <dgm:pt modelId="{E311EBC6-E30F-40A1-AA57-8C505FB1D984}" type="sibTrans" cxnId="{2E5165DE-72A2-40A4-8A0B-3403B609EF8B}">
      <dgm:prSet/>
      <dgm:spPr/>
      <dgm:t>
        <a:bodyPr/>
        <a:lstStyle/>
        <a:p>
          <a:endParaRPr lang="es-CR" sz="2400"/>
        </a:p>
      </dgm:t>
    </dgm:pt>
    <dgm:pt modelId="{BD239A68-69E8-4043-A94A-8D2EE4A029D3}" type="pres">
      <dgm:prSet presAssocID="{CE96682C-A994-4015-8536-C963E1BBDFA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EDCDE71E-2217-4BAE-A3AF-8B0FE4A04BD7}" type="pres">
      <dgm:prSet presAssocID="{CE96682C-A994-4015-8536-C963E1BBDFA2}" presName="axisShape" presStyleLbl="bgShp" presStyleIdx="0" presStyleCnt="1"/>
      <dgm:spPr>
        <a:solidFill>
          <a:schemeClr val="tx1"/>
        </a:solidFill>
      </dgm:spPr>
    </dgm:pt>
    <dgm:pt modelId="{A69127F9-9B12-4A6C-991F-99A6C23ACF88}" type="pres">
      <dgm:prSet presAssocID="{CE96682C-A994-4015-8536-C963E1BBDFA2}" presName="rect1" presStyleLbl="node1" presStyleIdx="0" presStyleCnt="4" custScaleX="167412" custLinFactNeighborX="-41016" custLinFactNeighborY="-54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9DF4148-D3FB-41F7-9BF5-A0DD3A6A449E}" type="pres">
      <dgm:prSet presAssocID="{CE96682C-A994-4015-8536-C963E1BBDFA2}" presName="rect2" presStyleLbl="node1" presStyleIdx="1" presStyleCnt="4" custScaleX="167412" custLinFactNeighborX="42773" custLinFactNeighborY="-56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6A82BEA-3514-4857-95DA-5E47462CBA9F}" type="pres">
      <dgm:prSet presAssocID="{CE96682C-A994-4015-8536-C963E1BBDFA2}" presName="rect3" presStyleLbl="node1" presStyleIdx="2" presStyleCnt="4" custScaleX="167412" custLinFactNeighborX="-41016" custLinFactNeighborY="70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A33C0FE-66A1-4368-9DCC-DA2FDA5FD271}" type="pres">
      <dgm:prSet presAssocID="{CE96682C-A994-4015-8536-C963E1BBDFA2}" presName="rect4" presStyleLbl="node1" presStyleIdx="3" presStyleCnt="4" custScaleX="167412" custLinFactNeighborX="43651" custLinFactNeighborY="78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9B4D15F3-FB8A-408A-AD61-3DC420325846}" type="presOf" srcId="{1B56BDD4-0C62-4123-B64C-79CF69ACF988}" destId="{3A33C0FE-66A1-4368-9DCC-DA2FDA5FD271}" srcOrd="0" destOrd="0" presId="urn:microsoft.com/office/officeart/2005/8/layout/matrix2"/>
    <dgm:cxn modelId="{E22565E2-E9AE-4A6C-9083-5C49D622976A}" srcId="{CE96682C-A994-4015-8536-C963E1BBDFA2}" destId="{2CC405AA-5A26-4CC5-B925-31DE1CF2A63F}" srcOrd="0" destOrd="0" parTransId="{367CEF3A-2B21-4206-B137-C9FD00DA45EC}" sibTransId="{026718E8-1C69-4D08-86F5-0C62978BD348}"/>
    <dgm:cxn modelId="{14F822A0-618F-4A00-A9EA-7F0AD8957E23}" srcId="{CE96682C-A994-4015-8536-C963E1BBDFA2}" destId="{8DFE9323-F011-44BE-AAAC-F64FEEAF7752}" srcOrd="1" destOrd="0" parTransId="{06C88822-83B9-4076-90AB-7BFE092C64D6}" sibTransId="{0BCF7C9E-5BC6-4568-A2B2-D76C72A0C38A}"/>
    <dgm:cxn modelId="{ABE3AF51-A4A1-41B1-AE85-0AF45116C13F}" type="presOf" srcId="{2CC405AA-5A26-4CC5-B925-31DE1CF2A63F}" destId="{A69127F9-9B12-4A6C-991F-99A6C23ACF88}" srcOrd="0" destOrd="0" presId="urn:microsoft.com/office/officeart/2005/8/layout/matrix2"/>
    <dgm:cxn modelId="{95952873-ED63-42AA-AF68-3306C6FB4583}" type="presOf" srcId="{8DFE9323-F011-44BE-AAAC-F64FEEAF7752}" destId="{E9DF4148-D3FB-41F7-9BF5-A0DD3A6A449E}" srcOrd="0" destOrd="0" presId="urn:microsoft.com/office/officeart/2005/8/layout/matrix2"/>
    <dgm:cxn modelId="{BA567AAD-585F-449B-A566-DA901A1BA793}" type="presOf" srcId="{07542A8C-03CF-4A00-B3C1-72C7C5D8D3C4}" destId="{D6A82BEA-3514-4857-95DA-5E47462CBA9F}" srcOrd="0" destOrd="0" presId="urn:microsoft.com/office/officeart/2005/8/layout/matrix2"/>
    <dgm:cxn modelId="{E9C212A5-4ADA-431F-9331-7353D4D2DEAB}" srcId="{CE96682C-A994-4015-8536-C963E1BBDFA2}" destId="{07542A8C-03CF-4A00-B3C1-72C7C5D8D3C4}" srcOrd="2" destOrd="0" parTransId="{2903D71F-2EB4-47BF-8B54-2E41D0393FBD}" sibTransId="{E146AAAB-042D-4E25-B56D-DB9393B80F8B}"/>
    <dgm:cxn modelId="{ADDE4D24-A6A0-4B34-B67E-1C5D8D6E7BDD}" type="presOf" srcId="{CE96682C-A994-4015-8536-C963E1BBDFA2}" destId="{BD239A68-69E8-4043-A94A-8D2EE4A029D3}" srcOrd="0" destOrd="0" presId="urn:microsoft.com/office/officeart/2005/8/layout/matrix2"/>
    <dgm:cxn modelId="{2E5165DE-72A2-40A4-8A0B-3403B609EF8B}" srcId="{CE96682C-A994-4015-8536-C963E1BBDFA2}" destId="{1B56BDD4-0C62-4123-B64C-79CF69ACF988}" srcOrd="3" destOrd="0" parTransId="{4F9703EB-E519-4DA3-9E07-50B1CBF20A43}" sibTransId="{E311EBC6-E30F-40A1-AA57-8C505FB1D984}"/>
    <dgm:cxn modelId="{04285D0E-DD5B-480C-859E-E099E41576F1}" type="presParOf" srcId="{BD239A68-69E8-4043-A94A-8D2EE4A029D3}" destId="{EDCDE71E-2217-4BAE-A3AF-8B0FE4A04BD7}" srcOrd="0" destOrd="0" presId="urn:microsoft.com/office/officeart/2005/8/layout/matrix2"/>
    <dgm:cxn modelId="{F09CD9FC-DA46-4BE8-B0B4-2902E01F03C1}" type="presParOf" srcId="{BD239A68-69E8-4043-A94A-8D2EE4A029D3}" destId="{A69127F9-9B12-4A6C-991F-99A6C23ACF88}" srcOrd="1" destOrd="0" presId="urn:microsoft.com/office/officeart/2005/8/layout/matrix2"/>
    <dgm:cxn modelId="{F772A6C6-6379-48AA-A73E-AAB735E6AC92}" type="presParOf" srcId="{BD239A68-69E8-4043-A94A-8D2EE4A029D3}" destId="{E9DF4148-D3FB-41F7-9BF5-A0DD3A6A449E}" srcOrd="2" destOrd="0" presId="urn:microsoft.com/office/officeart/2005/8/layout/matrix2"/>
    <dgm:cxn modelId="{8C8E4A3A-903C-4090-9E71-CB1638B2AD5F}" type="presParOf" srcId="{BD239A68-69E8-4043-A94A-8D2EE4A029D3}" destId="{D6A82BEA-3514-4857-95DA-5E47462CBA9F}" srcOrd="3" destOrd="0" presId="urn:microsoft.com/office/officeart/2005/8/layout/matrix2"/>
    <dgm:cxn modelId="{0142C199-051F-4B88-82EB-571B1528E0DB}" type="presParOf" srcId="{BD239A68-69E8-4043-A94A-8D2EE4A029D3}" destId="{3A33C0FE-66A1-4368-9DCC-DA2FDA5FD27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039379-5B73-48DB-8266-080BDC58EDD0}" type="doc">
      <dgm:prSet loTypeId="urn:microsoft.com/office/officeart/2005/8/layout/vList3#1" loCatId="list" qsTypeId="urn:microsoft.com/office/officeart/2005/8/quickstyle/simple1" qsCatId="simple" csTypeId="urn:microsoft.com/office/officeart/2005/8/colors/colorful3" csCatId="colorful" phldr="1"/>
      <dgm:spPr/>
    </dgm:pt>
    <dgm:pt modelId="{CB35C84C-59F6-4B47-A581-1A08CB61B278}">
      <dgm:prSet phldrT="[Texto]" custT="1"/>
      <dgm:spPr/>
      <dgm:t>
        <a:bodyPr/>
        <a:lstStyle/>
        <a:p>
          <a:pPr algn="r"/>
          <a:r>
            <a:rPr lang="es-CR" sz="3200" b="0" i="0" dirty="0" smtClean="0">
              <a:solidFill>
                <a:schemeClr val="tx1"/>
              </a:solidFill>
              <a:effectLst/>
              <a:latin typeface="Calibri" panose="020F0502020204030204" pitchFamily="34" charset="0"/>
            </a:rPr>
            <a:t>Guía sobre lineamientos de Servicio Educativo para niños y niñas desde el nacimiento hasta los 6 años con discapacidad o riesgo en el desarrollo.</a:t>
          </a:r>
          <a:endParaRPr lang="es-CR" sz="3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9428D9C-DB67-43F0-B058-127398A6405B}" type="parTrans" cxnId="{DE4A9D9E-BA4E-4FA8-842F-0245A12B2B5E}">
      <dgm:prSet/>
      <dgm:spPr/>
      <dgm:t>
        <a:bodyPr/>
        <a:lstStyle/>
        <a:p>
          <a:endParaRPr lang="es-CR"/>
        </a:p>
      </dgm:t>
    </dgm:pt>
    <dgm:pt modelId="{904B4C00-4CC5-4979-886C-7DE14C7AEB22}" type="sibTrans" cxnId="{DE4A9D9E-BA4E-4FA8-842F-0245A12B2B5E}">
      <dgm:prSet/>
      <dgm:spPr/>
      <dgm:t>
        <a:bodyPr/>
        <a:lstStyle/>
        <a:p>
          <a:endParaRPr lang="es-CR"/>
        </a:p>
      </dgm:t>
    </dgm:pt>
    <dgm:pt modelId="{BBFF1DF6-162B-4753-B814-E9A7961B9A6F}">
      <dgm:prSet phldrT="[Texto]" custT="1"/>
      <dgm:spPr/>
      <dgm:t>
        <a:bodyPr/>
        <a:lstStyle/>
        <a:p>
          <a:pPr algn="r"/>
          <a:r>
            <a:rPr lang="es-CR" sz="3200" b="0" i="0" dirty="0" smtClean="0">
              <a:effectLst/>
              <a:latin typeface="Calibri" panose="020F0502020204030204" pitchFamily="34" charset="0"/>
            </a:rPr>
            <a:t>Implementación de tecno ambiente y tecno aprender en algunos centros educativos de educación preescolar y en </a:t>
          </a:r>
          <a:r>
            <a:rPr lang="es-CR" sz="3200" b="0" i="0" smtClean="0">
              <a:effectLst/>
              <a:latin typeface="Calibri" panose="020F0502020204030204" pitchFamily="34" charset="0"/>
            </a:rPr>
            <a:t>CEN- CINAI.</a:t>
          </a:r>
          <a:endParaRPr lang="es-CR" sz="3200" dirty="0">
            <a:latin typeface="+mn-lt"/>
          </a:endParaRPr>
        </a:p>
      </dgm:t>
    </dgm:pt>
    <dgm:pt modelId="{FAA01479-0481-4370-A4BF-DAF41EC2CDC0}" type="parTrans" cxnId="{6E2659BA-E638-4CDF-BCD1-A29C37FEF777}">
      <dgm:prSet/>
      <dgm:spPr/>
      <dgm:t>
        <a:bodyPr/>
        <a:lstStyle/>
        <a:p>
          <a:endParaRPr lang="es-CR"/>
        </a:p>
      </dgm:t>
    </dgm:pt>
    <dgm:pt modelId="{5570B270-F509-43EC-9E46-F7598E2032A6}" type="sibTrans" cxnId="{6E2659BA-E638-4CDF-BCD1-A29C37FEF777}">
      <dgm:prSet/>
      <dgm:spPr/>
      <dgm:t>
        <a:bodyPr/>
        <a:lstStyle/>
        <a:p>
          <a:endParaRPr lang="es-CR"/>
        </a:p>
      </dgm:t>
    </dgm:pt>
    <dgm:pt modelId="{A981747F-C17F-4C76-B756-963CB885D3D8}" type="pres">
      <dgm:prSet presAssocID="{BB039379-5B73-48DB-8266-080BDC58EDD0}" presName="linearFlow" presStyleCnt="0">
        <dgm:presLayoutVars>
          <dgm:dir/>
          <dgm:resizeHandles val="exact"/>
        </dgm:presLayoutVars>
      </dgm:prSet>
      <dgm:spPr/>
    </dgm:pt>
    <dgm:pt modelId="{2A1BAEB7-16B0-4A43-B252-DE0B5BCB9A15}" type="pres">
      <dgm:prSet presAssocID="{CB35C84C-59F6-4B47-A581-1A08CB61B278}" presName="composite" presStyleCnt="0"/>
      <dgm:spPr/>
    </dgm:pt>
    <dgm:pt modelId="{1540115F-6552-44D1-956E-A0A870616312}" type="pres">
      <dgm:prSet presAssocID="{CB35C84C-59F6-4B47-A581-1A08CB61B278}" presName="imgShp" presStyleLbl="fgImgPlace1" presStyleIdx="0" presStyleCnt="2" custLinFactNeighborX="-72149" custLinFactNeighborY="-4073"/>
      <dgm:spPr/>
    </dgm:pt>
    <dgm:pt modelId="{193597E9-2726-4A11-BEC8-B8CCFCF9036F}" type="pres">
      <dgm:prSet presAssocID="{CB35C84C-59F6-4B47-A581-1A08CB61B278}" presName="txShp" presStyleLbl="node1" presStyleIdx="0" presStyleCnt="2" custScaleX="12039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993F9A2-CE60-43E4-BB7A-BF83EDD69389}" type="pres">
      <dgm:prSet presAssocID="{904B4C00-4CC5-4979-886C-7DE14C7AEB22}" presName="spacing" presStyleCnt="0"/>
      <dgm:spPr/>
    </dgm:pt>
    <dgm:pt modelId="{523D3259-A444-4D57-AD30-3065627A4C26}" type="pres">
      <dgm:prSet presAssocID="{BBFF1DF6-162B-4753-B814-E9A7961B9A6F}" presName="composite" presStyleCnt="0"/>
      <dgm:spPr/>
    </dgm:pt>
    <dgm:pt modelId="{0A73BDB7-11ED-4F29-A54A-B0F23F27B015}" type="pres">
      <dgm:prSet presAssocID="{BBFF1DF6-162B-4753-B814-E9A7961B9A6F}" presName="imgShp" presStyleLbl="fgImgPlace1" presStyleIdx="1" presStyleCnt="2" custLinFactNeighborX="-36872" custLinFactNeighborY="53346"/>
      <dgm:spPr/>
    </dgm:pt>
    <dgm:pt modelId="{6C2A10E3-E8D8-477D-848E-F584BEE85760}" type="pres">
      <dgm:prSet presAssocID="{BBFF1DF6-162B-4753-B814-E9A7961B9A6F}" presName="txShp" presStyleLbl="node1" presStyleIdx="1" presStyleCnt="2" custScaleX="118329" custLinFactNeighborX="-1109" custLinFactNeighborY="309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DE4A9D9E-BA4E-4FA8-842F-0245A12B2B5E}" srcId="{BB039379-5B73-48DB-8266-080BDC58EDD0}" destId="{CB35C84C-59F6-4B47-A581-1A08CB61B278}" srcOrd="0" destOrd="0" parTransId="{79428D9C-DB67-43F0-B058-127398A6405B}" sibTransId="{904B4C00-4CC5-4979-886C-7DE14C7AEB22}"/>
    <dgm:cxn modelId="{03951BBF-9D1C-4F18-AC4C-39CF37FB75B0}" type="presOf" srcId="{BB039379-5B73-48DB-8266-080BDC58EDD0}" destId="{A981747F-C17F-4C76-B756-963CB885D3D8}" srcOrd="0" destOrd="0" presId="urn:microsoft.com/office/officeart/2005/8/layout/vList3#1"/>
    <dgm:cxn modelId="{082644C8-9612-4A9F-ABAE-75D927334C0E}" type="presOf" srcId="{CB35C84C-59F6-4B47-A581-1A08CB61B278}" destId="{193597E9-2726-4A11-BEC8-B8CCFCF9036F}" srcOrd="0" destOrd="0" presId="urn:microsoft.com/office/officeart/2005/8/layout/vList3#1"/>
    <dgm:cxn modelId="{E89DEB6C-E97E-4C00-9CAF-BEF80B65E40B}" type="presOf" srcId="{BBFF1DF6-162B-4753-B814-E9A7961B9A6F}" destId="{6C2A10E3-E8D8-477D-848E-F584BEE85760}" srcOrd="0" destOrd="0" presId="urn:microsoft.com/office/officeart/2005/8/layout/vList3#1"/>
    <dgm:cxn modelId="{6E2659BA-E638-4CDF-BCD1-A29C37FEF777}" srcId="{BB039379-5B73-48DB-8266-080BDC58EDD0}" destId="{BBFF1DF6-162B-4753-B814-E9A7961B9A6F}" srcOrd="1" destOrd="0" parTransId="{FAA01479-0481-4370-A4BF-DAF41EC2CDC0}" sibTransId="{5570B270-F509-43EC-9E46-F7598E2032A6}"/>
    <dgm:cxn modelId="{0BA8DDA7-ECD9-4E66-9F15-A3D5E6BFB6A6}" type="presParOf" srcId="{A981747F-C17F-4C76-B756-963CB885D3D8}" destId="{2A1BAEB7-16B0-4A43-B252-DE0B5BCB9A15}" srcOrd="0" destOrd="0" presId="urn:microsoft.com/office/officeart/2005/8/layout/vList3#1"/>
    <dgm:cxn modelId="{F787A05B-9A98-40B5-B9C3-13A24366782E}" type="presParOf" srcId="{2A1BAEB7-16B0-4A43-B252-DE0B5BCB9A15}" destId="{1540115F-6552-44D1-956E-A0A870616312}" srcOrd="0" destOrd="0" presId="urn:microsoft.com/office/officeart/2005/8/layout/vList3#1"/>
    <dgm:cxn modelId="{8C51C9EA-2CA1-4F3A-B2F6-F6882DA6599E}" type="presParOf" srcId="{2A1BAEB7-16B0-4A43-B252-DE0B5BCB9A15}" destId="{193597E9-2726-4A11-BEC8-B8CCFCF9036F}" srcOrd="1" destOrd="0" presId="urn:microsoft.com/office/officeart/2005/8/layout/vList3#1"/>
    <dgm:cxn modelId="{B5E70F8D-6BFD-4D1F-AED6-3979CDDE1761}" type="presParOf" srcId="{A981747F-C17F-4C76-B756-963CB885D3D8}" destId="{E993F9A2-CE60-43E4-BB7A-BF83EDD69389}" srcOrd="1" destOrd="0" presId="urn:microsoft.com/office/officeart/2005/8/layout/vList3#1"/>
    <dgm:cxn modelId="{B1BB1463-7235-48F6-8EB5-E41B003D1F01}" type="presParOf" srcId="{A981747F-C17F-4C76-B756-963CB885D3D8}" destId="{523D3259-A444-4D57-AD30-3065627A4C26}" srcOrd="2" destOrd="0" presId="urn:microsoft.com/office/officeart/2005/8/layout/vList3#1"/>
    <dgm:cxn modelId="{F9D6CC0C-CFCC-44C5-A0FA-CA13AFB1E3CE}" type="presParOf" srcId="{523D3259-A444-4D57-AD30-3065627A4C26}" destId="{0A73BDB7-11ED-4F29-A54A-B0F23F27B015}" srcOrd="0" destOrd="0" presId="urn:microsoft.com/office/officeart/2005/8/layout/vList3#1"/>
    <dgm:cxn modelId="{3D465ECF-032D-427C-BCD5-2D3C8C779F15}" type="presParOf" srcId="{523D3259-A444-4D57-AD30-3065627A4C26}" destId="{6C2A10E3-E8D8-477D-848E-F584BEE8576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DE71E-2217-4BAE-A3AF-8B0FE4A04BD7}">
      <dsp:nvSpPr>
        <dsp:cNvPr id="0" name=""/>
        <dsp:cNvSpPr/>
      </dsp:nvSpPr>
      <dsp:spPr>
        <a:xfrm>
          <a:off x="2032528" y="0"/>
          <a:ext cx="5418667" cy="541866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127F9-9B12-4A6C-991F-99A6C23ACF88}">
      <dsp:nvSpPr>
        <dsp:cNvPr id="0" name=""/>
        <dsp:cNvSpPr/>
      </dsp:nvSpPr>
      <dsp:spPr>
        <a:xfrm>
          <a:off x="765167" y="234194"/>
          <a:ext cx="3628599" cy="2167466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800" kern="1200" dirty="0" smtClean="0">
              <a:solidFill>
                <a:srgbClr val="000000"/>
              </a:solidFill>
            </a:rPr>
            <a:t>Lineamientos Pedagógicos de 0 a 4 años en primera infancia</a:t>
          </a:r>
          <a:r>
            <a:rPr lang="es-CR" sz="2800" b="0" i="0" kern="1200" dirty="0" smtClean="0">
              <a:solidFill>
                <a:srgbClr val="000000"/>
              </a:solidFill>
              <a:effectLst/>
              <a:latin typeface="arial" panose="020B0604020202020204" pitchFamily="34" charset="0"/>
            </a:rPr>
            <a:t>.</a:t>
          </a:r>
          <a:endParaRPr lang="es-CR" sz="2800" kern="1200" dirty="0"/>
        </a:p>
      </dsp:txBody>
      <dsp:txXfrm>
        <a:off x="870974" y="340001"/>
        <a:ext cx="3416985" cy="1955852"/>
      </dsp:txXfrm>
    </dsp:sp>
    <dsp:sp modelId="{E9DF4148-D3FB-41F7-9BF5-A0DD3A6A449E}">
      <dsp:nvSpPr>
        <dsp:cNvPr id="0" name=""/>
        <dsp:cNvSpPr/>
      </dsp:nvSpPr>
      <dsp:spPr>
        <a:xfrm>
          <a:off x="5128040" y="229122"/>
          <a:ext cx="3628599" cy="2167466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800" kern="1200" dirty="0" smtClean="0">
              <a:solidFill>
                <a:srgbClr val="000000"/>
              </a:solidFill>
            </a:rPr>
            <a:t>Diseño de instrumentos comunes para la educación preescolar</a:t>
          </a:r>
          <a:endParaRPr lang="es-CR" sz="2800" kern="1200" dirty="0"/>
        </a:p>
      </dsp:txBody>
      <dsp:txXfrm>
        <a:off x="5233847" y="334929"/>
        <a:ext cx="3416985" cy="1955852"/>
      </dsp:txXfrm>
    </dsp:sp>
    <dsp:sp modelId="{D6A82BEA-3514-4857-95DA-5E47462CBA9F}">
      <dsp:nvSpPr>
        <dsp:cNvPr id="0" name=""/>
        <dsp:cNvSpPr/>
      </dsp:nvSpPr>
      <dsp:spPr>
        <a:xfrm>
          <a:off x="765167" y="3051056"/>
          <a:ext cx="3628599" cy="2167466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800" kern="1200" dirty="0" smtClean="0">
              <a:solidFill>
                <a:srgbClr val="000000"/>
              </a:solidFill>
            </a:rPr>
            <a:t>Docentes capacitados en los nuevos Programas de Educación Preescolar a nivel nacional</a:t>
          </a:r>
          <a:r>
            <a:rPr lang="es-CR" sz="2800" b="0" i="0" kern="1200" dirty="0" smtClean="0">
              <a:solidFill>
                <a:srgbClr val="000000"/>
              </a:solidFill>
              <a:effectLst/>
              <a:latin typeface="arial" panose="020B0604020202020204" pitchFamily="34" charset="0"/>
            </a:rPr>
            <a:t>.</a:t>
          </a:r>
          <a:endParaRPr lang="es-CR" sz="2800" kern="1200" dirty="0"/>
        </a:p>
      </dsp:txBody>
      <dsp:txXfrm>
        <a:off x="870974" y="3156863"/>
        <a:ext cx="3416985" cy="1955852"/>
      </dsp:txXfrm>
    </dsp:sp>
    <dsp:sp modelId="{3A33C0FE-66A1-4368-9DCC-DA2FDA5FD271}">
      <dsp:nvSpPr>
        <dsp:cNvPr id="0" name=""/>
        <dsp:cNvSpPr/>
      </dsp:nvSpPr>
      <dsp:spPr>
        <a:xfrm>
          <a:off x="5147070" y="3070108"/>
          <a:ext cx="3628599" cy="2167466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800" kern="1200" dirty="0" smtClean="0">
              <a:solidFill>
                <a:srgbClr val="000000"/>
              </a:solidFill>
            </a:rPr>
            <a:t>Guía Pedagógica para niños y niñas de 0 a 4 años con enfoque inclusivo.</a:t>
          </a:r>
          <a:endParaRPr lang="es-CR" sz="2800" kern="1200" dirty="0"/>
        </a:p>
      </dsp:txBody>
      <dsp:txXfrm>
        <a:off x="5252877" y="3175915"/>
        <a:ext cx="3416985" cy="1955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597E9-2726-4A11-BEC8-B8CCFCF9036F}">
      <dsp:nvSpPr>
        <dsp:cNvPr id="0" name=""/>
        <dsp:cNvSpPr/>
      </dsp:nvSpPr>
      <dsp:spPr>
        <a:xfrm rot="10800000">
          <a:off x="1239985" y="1429"/>
          <a:ext cx="7920643" cy="235622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9031" tIns="121920" rIns="227584" bIns="12192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200" b="0" i="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</a:rPr>
            <a:t>Guía sobre lineamientos de Servicio Educativo para niños y niñas desde el nacimiento hasta los 6 años con discapacidad o riesgo en el desarrollo.</a:t>
          </a:r>
          <a:endParaRPr lang="es-CR" sz="3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 rot="10800000">
        <a:off x="1829042" y="1429"/>
        <a:ext cx="7331586" cy="2356228"/>
      </dsp:txXfrm>
    </dsp:sp>
    <dsp:sp modelId="{1540115F-6552-44D1-956E-A0A870616312}">
      <dsp:nvSpPr>
        <dsp:cNvPr id="0" name=""/>
        <dsp:cNvSpPr/>
      </dsp:nvSpPr>
      <dsp:spPr>
        <a:xfrm>
          <a:off x="0" y="0"/>
          <a:ext cx="2356228" cy="2356228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2A10E3-E8D8-477D-848E-F584BEE85760}">
      <dsp:nvSpPr>
        <dsp:cNvPr id="0" name=""/>
        <dsp:cNvSpPr/>
      </dsp:nvSpPr>
      <dsp:spPr>
        <a:xfrm rot="10800000">
          <a:off x="1268818" y="3062438"/>
          <a:ext cx="7784917" cy="2356228"/>
        </a:xfrm>
        <a:prstGeom prst="homePlat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9031" tIns="121920" rIns="227584" bIns="12192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200" b="0" i="0" kern="1200" dirty="0" smtClean="0">
              <a:effectLst/>
              <a:latin typeface="Calibri" panose="020F0502020204030204" pitchFamily="34" charset="0"/>
            </a:rPr>
            <a:t>Implementación de tecno ambiente y tecno aprender en algunos centros educativos de educación preescolar y en </a:t>
          </a:r>
          <a:r>
            <a:rPr lang="es-CR" sz="3200" b="0" i="0" kern="1200" smtClean="0">
              <a:effectLst/>
              <a:latin typeface="Calibri" panose="020F0502020204030204" pitchFamily="34" charset="0"/>
            </a:rPr>
            <a:t>CEN- CINAI.</a:t>
          </a:r>
          <a:endParaRPr lang="es-CR" sz="3200" kern="1200" dirty="0">
            <a:latin typeface="+mn-lt"/>
          </a:endParaRPr>
        </a:p>
      </dsp:txBody>
      <dsp:txXfrm rot="10800000">
        <a:off x="1857875" y="3062438"/>
        <a:ext cx="7195860" cy="2356228"/>
      </dsp:txXfrm>
    </dsp:sp>
    <dsp:sp modelId="{0A73BDB7-11ED-4F29-A54A-B0F23F27B015}">
      <dsp:nvSpPr>
        <dsp:cNvPr id="0" name=""/>
        <dsp:cNvSpPr/>
      </dsp:nvSpPr>
      <dsp:spPr>
        <a:xfrm>
          <a:off x="0" y="3062438"/>
          <a:ext cx="2356228" cy="2356228"/>
        </a:xfrm>
        <a:prstGeom prst="ellipse">
          <a:avLst/>
        </a:prstGeom>
        <a:solidFill>
          <a:schemeClr val="accent3">
            <a:tint val="50000"/>
            <a:hueOff val="2074236"/>
            <a:satOff val="100000"/>
            <a:lumOff val="19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EBC0-779E-4D55-AA70-B930A9AE8AA7}" type="datetimeFigureOut">
              <a:rPr lang="es-CR" smtClean="0"/>
              <a:pPr/>
              <a:t>31/03/2016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F647-CBA3-4D15-887A-B06356A902AF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0683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EBC0-779E-4D55-AA70-B930A9AE8AA7}" type="datetimeFigureOut">
              <a:rPr lang="es-CR" smtClean="0"/>
              <a:pPr/>
              <a:t>31/03/2016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F647-CBA3-4D15-887A-B06356A902AF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5351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EBC0-779E-4D55-AA70-B930A9AE8AA7}" type="datetimeFigureOut">
              <a:rPr lang="es-CR" smtClean="0"/>
              <a:pPr/>
              <a:t>31/03/2016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F647-CBA3-4D15-887A-B06356A902AF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9954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EBC0-779E-4D55-AA70-B930A9AE8AA7}" type="datetimeFigureOut">
              <a:rPr lang="es-CR" smtClean="0"/>
              <a:pPr/>
              <a:t>31/03/2016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F647-CBA3-4D15-887A-B06356A902AF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96660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EBC0-779E-4D55-AA70-B930A9AE8AA7}" type="datetimeFigureOut">
              <a:rPr lang="es-CR" smtClean="0"/>
              <a:pPr/>
              <a:t>31/03/2016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F647-CBA3-4D15-887A-B06356A902AF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2422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EBC0-779E-4D55-AA70-B930A9AE8AA7}" type="datetimeFigureOut">
              <a:rPr lang="es-CR" smtClean="0"/>
              <a:pPr/>
              <a:t>31/03/2016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F647-CBA3-4D15-887A-B06356A902AF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87190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EBC0-779E-4D55-AA70-B930A9AE8AA7}" type="datetimeFigureOut">
              <a:rPr lang="es-CR" smtClean="0"/>
              <a:pPr/>
              <a:t>31/03/2016</a:t>
            </a:fld>
            <a:endParaRPr lang="es-C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F647-CBA3-4D15-887A-B06356A902AF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6887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EBC0-779E-4D55-AA70-B930A9AE8AA7}" type="datetimeFigureOut">
              <a:rPr lang="es-CR" smtClean="0"/>
              <a:pPr/>
              <a:t>31/03/2016</a:t>
            </a:fld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F647-CBA3-4D15-887A-B06356A902AF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8731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EBC0-779E-4D55-AA70-B930A9AE8AA7}" type="datetimeFigureOut">
              <a:rPr lang="es-CR" smtClean="0"/>
              <a:pPr/>
              <a:t>31/03/2016</a:t>
            </a:fld>
            <a:endParaRPr lang="es-C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F647-CBA3-4D15-887A-B06356A902AF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4619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EBC0-779E-4D55-AA70-B930A9AE8AA7}" type="datetimeFigureOut">
              <a:rPr lang="es-CR" smtClean="0"/>
              <a:pPr/>
              <a:t>31/03/2016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F647-CBA3-4D15-887A-B06356A902AF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31030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EBC0-779E-4D55-AA70-B930A9AE8AA7}" type="datetimeFigureOut">
              <a:rPr lang="es-CR" smtClean="0"/>
              <a:pPr/>
              <a:t>31/03/2016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F647-CBA3-4D15-887A-B06356A902AF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19435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5EBC0-779E-4D55-AA70-B930A9AE8AA7}" type="datetimeFigureOut">
              <a:rPr lang="es-CR" smtClean="0"/>
              <a:pPr/>
              <a:t>31/03/2016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2F647-CBA3-4D15-887A-B06356A902AF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727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file://localhost/Users/imac/Desktop/UNICEF_MEP%20Pres%20files%20Marzo%20PPt/U:MEp%20Info%201%20file/U-Mep%201%20logoS%20U%20MEP.jpg" TargetMode="External"/><Relationship Id="rId5" Type="http://schemas.openxmlformats.org/officeDocument/2006/relationships/image" Target="../media/image3.jpeg"/><Relationship Id="rId4" Type="http://schemas.openxmlformats.org/officeDocument/2006/relationships/image" Target="file://localhost/Users/imac/Desktop/UNICEF_MEP%20Pres%20files%20Marzo%20PPt/U:MEp%20Info%201%20file/U-Mep%201%20logo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UNICEF-MEP 3.1  15 marz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" r="65314" b="96631"/>
          <a:stretch/>
        </p:blipFill>
        <p:spPr>
          <a:xfrm>
            <a:off x="0" y="0"/>
            <a:ext cx="12192000" cy="5554639"/>
          </a:xfrm>
          <a:prstGeom prst="rect">
            <a:avLst/>
          </a:prstGeom>
        </p:spPr>
      </p:pic>
      <p:pic>
        <p:nvPicPr>
          <p:cNvPr id="4" name="Picture 1" descr="UNICEF-MEP 3.1  15 marzo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" r="5594" b="68429"/>
          <a:stretch/>
        </p:blipFill>
        <p:spPr>
          <a:xfrm>
            <a:off x="834787" y="1299342"/>
            <a:ext cx="10522424" cy="2113616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660358" y="2832700"/>
            <a:ext cx="11136592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dirty="0" smtClean="0">
                <a:solidFill>
                  <a:schemeClr val="bg1"/>
                </a:solidFill>
                <a:latin typeface="+mn-lt"/>
                <a:ea typeface="Young" pitchFamily="2" charset="0"/>
              </a:rPr>
              <a:t>“Un derecho, un reto, una oportunidad”</a:t>
            </a:r>
            <a:endParaRPr lang="es-CR" dirty="0">
              <a:solidFill>
                <a:schemeClr val="bg1"/>
              </a:solidFill>
              <a:latin typeface="+mn-lt"/>
              <a:ea typeface="Young" pitchFamily="2" charset="0"/>
            </a:endParaRPr>
          </a:p>
        </p:txBody>
      </p:sp>
      <p:pic>
        <p:nvPicPr>
          <p:cNvPr id="8" name="U-Mep 1 logo.jpg" descr="/Users/imac/Desktop/UNICEF_MEP Pres files Marzo PPt/U:MEp Info 1 file/U-Mep 1 logo.jpg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199" y="5665862"/>
            <a:ext cx="1007219" cy="1087796"/>
          </a:xfrm>
          <a:prstGeom prst="rect">
            <a:avLst/>
          </a:prstGeom>
        </p:spPr>
      </p:pic>
      <p:pic>
        <p:nvPicPr>
          <p:cNvPr id="9" name="U-Mep 1 logoS U MEP.jpg" descr="/Users/imac/Desktop/UNICEF_MEP Pres files Marzo PPt/U:MEp Info 1 file/U-Mep 1 logoS U MEP.jpg"/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81" y="5874053"/>
            <a:ext cx="3774672" cy="707984"/>
          </a:xfrm>
          <a:prstGeom prst="rect">
            <a:avLst/>
          </a:prstGeom>
        </p:spPr>
      </p:pic>
      <p:pic>
        <p:nvPicPr>
          <p:cNvPr id="10" name="Picture 1" descr="UNICEF-MEP 3.1  15 marzo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0" t="18872" r="78810" b="80589"/>
          <a:stretch/>
        </p:blipFill>
        <p:spPr>
          <a:xfrm>
            <a:off x="2045121" y="2602045"/>
            <a:ext cx="1127449" cy="308132"/>
          </a:xfrm>
          <a:prstGeom prst="rect">
            <a:avLst/>
          </a:prstGeom>
        </p:spPr>
      </p:pic>
      <p:pic>
        <p:nvPicPr>
          <p:cNvPr id="11" name="Picture 1" descr="UNICEF-MEP 3.1  15 marzo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0" t="18872" r="78810" b="80589"/>
          <a:stretch/>
        </p:blipFill>
        <p:spPr>
          <a:xfrm>
            <a:off x="3026240" y="2602045"/>
            <a:ext cx="1127449" cy="308132"/>
          </a:xfrm>
          <a:prstGeom prst="rect">
            <a:avLst/>
          </a:prstGeom>
        </p:spPr>
      </p:pic>
      <p:pic>
        <p:nvPicPr>
          <p:cNvPr id="12" name="Picture 1" descr="UNICEF-MEP 3.1  15 marzo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0" t="18872" r="78810" b="80589"/>
          <a:stretch/>
        </p:blipFill>
        <p:spPr>
          <a:xfrm>
            <a:off x="4007359" y="2563307"/>
            <a:ext cx="882693" cy="308132"/>
          </a:xfrm>
          <a:prstGeom prst="rect">
            <a:avLst/>
          </a:prstGeom>
        </p:spPr>
      </p:pic>
      <p:pic>
        <p:nvPicPr>
          <p:cNvPr id="13" name="Picture 1" descr="UNICEF-MEP 3.1  15 marzo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0" t="18872" r="78810" b="80589"/>
          <a:stretch/>
        </p:blipFill>
        <p:spPr>
          <a:xfrm rot="21148710">
            <a:off x="4756200" y="2490498"/>
            <a:ext cx="1044865" cy="333997"/>
          </a:xfrm>
          <a:prstGeom prst="rect">
            <a:avLst/>
          </a:prstGeom>
        </p:spPr>
      </p:pic>
      <p:pic>
        <p:nvPicPr>
          <p:cNvPr id="14" name="Picture 1" descr="UNICEF-MEP 3.1  15 marzo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0" t="18872" r="78810" b="80589"/>
          <a:stretch/>
        </p:blipFill>
        <p:spPr>
          <a:xfrm rot="211131">
            <a:off x="5626086" y="2431291"/>
            <a:ext cx="631750" cy="341508"/>
          </a:xfrm>
          <a:prstGeom prst="rect">
            <a:avLst/>
          </a:prstGeom>
        </p:spPr>
      </p:pic>
      <p:pic>
        <p:nvPicPr>
          <p:cNvPr id="15" name="Picture 1" descr="UNICEF-MEP 3.1  15 marzo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0" t="18872" r="78810" b="80589"/>
          <a:stretch/>
        </p:blipFill>
        <p:spPr>
          <a:xfrm rot="483076">
            <a:off x="6216691" y="2485738"/>
            <a:ext cx="631750" cy="304219"/>
          </a:xfrm>
          <a:prstGeom prst="rect">
            <a:avLst/>
          </a:prstGeom>
        </p:spPr>
      </p:pic>
      <p:pic>
        <p:nvPicPr>
          <p:cNvPr id="16" name="Picture 1" descr="UNICEF-MEP 3.1  15 marzo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0" t="18872" r="78810" b="80589"/>
          <a:stretch/>
        </p:blipFill>
        <p:spPr>
          <a:xfrm rot="174621">
            <a:off x="6784459" y="2564758"/>
            <a:ext cx="769295" cy="304219"/>
          </a:xfrm>
          <a:prstGeom prst="rect">
            <a:avLst/>
          </a:prstGeom>
        </p:spPr>
      </p:pic>
      <p:pic>
        <p:nvPicPr>
          <p:cNvPr id="17" name="Picture 1" descr="UNICEF-MEP 3.1  15 marzo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0" t="18872" r="78810" b="80589"/>
          <a:stretch/>
        </p:blipFill>
        <p:spPr>
          <a:xfrm rot="174621">
            <a:off x="7177462" y="2621379"/>
            <a:ext cx="769295" cy="304219"/>
          </a:xfrm>
          <a:prstGeom prst="rect">
            <a:avLst/>
          </a:prstGeom>
        </p:spPr>
      </p:pic>
      <p:pic>
        <p:nvPicPr>
          <p:cNvPr id="18" name="Picture 1" descr="UNICEF-MEP 3.1  15 marzo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0" t="18872" r="78810" b="80589"/>
          <a:stretch/>
        </p:blipFill>
        <p:spPr>
          <a:xfrm>
            <a:off x="7914186" y="2589698"/>
            <a:ext cx="769295" cy="320479"/>
          </a:xfrm>
          <a:prstGeom prst="rect">
            <a:avLst/>
          </a:prstGeom>
        </p:spPr>
      </p:pic>
      <p:pic>
        <p:nvPicPr>
          <p:cNvPr id="19" name="Picture 1" descr="UNICEF-MEP 3.1  15 marzo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0" t="18872" r="78810" b="80589"/>
          <a:stretch/>
        </p:blipFill>
        <p:spPr>
          <a:xfrm>
            <a:off x="8601309" y="2613549"/>
            <a:ext cx="769295" cy="320479"/>
          </a:xfrm>
          <a:prstGeom prst="rect">
            <a:avLst/>
          </a:prstGeom>
        </p:spPr>
      </p:pic>
      <p:pic>
        <p:nvPicPr>
          <p:cNvPr id="20" name="Picture 1" descr="UNICEF-MEP 3.1  15 marzo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0" t="18872" r="78810" b="80589"/>
          <a:stretch/>
        </p:blipFill>
        <p:spPr>
          <a:xfrm>
            <a:off x="9370604" y="2631625"/>
            <a:ext cx="769295" cy="320479"/>
          </a:xfrm>
          <a:prstGeom prst="rect">
            <a:avLst/>
          </a:prstGeom>
        </p:spPr>
      </p:pic>
      <p:pic>
        <p:nvPicPr>
          <p:cNvPr id="21" name="Picture 1" descr="UNICEF-MEP 3.1  15 marzo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0" t="18872" r="78810" b="80589"/>
          <a:stretch/>
        </p:blipFill>
        <p:spPr>
          <a:xfrm>
            <a:off x="9957042" y="2630913"/>
            <a:ext cx="514900" cy="328122"/>
          </a:xfrm>
          <a:prstGeom prst="rect">
            <a:avLst/>
          </a:prstGeom>
        </p:spPr>
      </p:pic>
      <p:pic>
        <p:nvPicPr>
          <p:cNvPr id="22" name="Picture 1" descr="UNICEF-MEP 3.1  15 marzo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0" t="18872" r="78810" b="80589"/>
          <a:stretch/>
        </p:blipFill>
        <p:spPr>
          <a:xfrm>
            <a:off x="10265386" y="2790955"/>
            <a:ext cx="346523" cy="208914"/>
          </a:xfrm>
          <a:prstGeom prst="rect">
            <a:avLst/>
          </a:prstGeom>
        </p:spPr>
      </p:pic>
      <p:pic>
        <p:nvPicPr>
          <p:cNvPr id="23" name="Picture 1" descr="UNICEF-MEP 3.1  15 marzo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0" t="18872" r="78810" b="80589"/>
          <a:stretch/>
        </p:blipFill>
        <p:spPr>
          <a:xfrm>
            <a:off x="6139066" y="2630912"/>
            <a:ext cx="335211" cy="152238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 rot="21420280">
            <a:off x="2821651" y="2418112"/>
            <a:ext cx="2248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3200" b="1" spc="300" dirty="0" smtClean="0"/>
              <a:t>Educación</a:t>
            </a:r>
            <a:endParaRPr lang="es-CR" sz="3200" b="1" spc="300" dirty="0"/>
          </a:p>
        </p:txBody>
      </p:sp>
      <p:sp>
        <p:nvSpPr>
          <p:cNvPr id="25" name="Rectángulo 24"/>
          <p:cNvSpPr/>
          <p:nvPr/>
        </p:nvSpPr>
        <p:spPr>
          <a:xfrm rot="21396002">
            <a:off x="5001035" y="2314203"/>
            <a:ext cx="1199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3200" b="1" spc="300" dirty="0"/>
              <a:t>en </a:t>
            </a:r>
            <a:r>
              <a:rPr lang="es-CR" sz="3200" b="1" spc="300" dirty="0" smtClean="0"/>
              <a:t>la</a:t>
            </a:r>
            <a:endParaRPr lang="es-CR" sz="3200" b="1" spc="300" dirty="0"/>
          </a:p>
        </p:txBody>
      </p:sp>
      <p:sp>
        <p:nvSpPr>
          <p:cNvPr id="26" name="Rectángulo 25"/>
          <p:cNvSpPr/>
          <p:nvPr/>
        </p:nvSpPr>
        <p:spPr>
          <a:xfrm rot="380580">
            <a:off x="6116331" y="2362011"/>
            <a:ext cx="17994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3200" b="1" spc="300" dirty="0" smtClean="0"/>
              <a:t>primera</a:t>
            </a:r>
            <a:endParaRPr lang="es-CR" sz="3200" b="1" spc="300" dirty="0"/>
          </a:p>
        </p:txBody>
      </p:sp>
      <p:sp>
        <p:nvSpPr>
          <p:cNvPr id="27" name="Rectángulo 26"/>
          <p:cNvSpPr/>
          <p:nvPr/>
        </p:nvSpPr>
        <p:spPr>
          <a:xfrm>
            <a:off x="7892692" y="2439419"/>
            <a:ext cx="18301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3200" b="1" spc="300" dirty="0" smtClean="0"/>
              <a:t>infancia</a:t>
            </a:r>
            <a:endParaRPr lang="es-CR" sz="3200" b="1" spc="300" dirty="0"/>
          </a:p>
        </p:txBody>
      </p:sp>
    </p:spTree>
    <p:extLst>
      <p:ext uri="{BB962C8B-B14F-4D97-AF65-F5344CB8AC3E}">
        <p14:creationId xmlns:p14="http://schemas.microsoft.com/office/powerpoint/2010/main" val="38238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3772398"/>
            <a:ext cx="11239500" cy="2387600"/>
          </a:xfrm>
        </p:spPr>
        <p:txBody>
          <a:bodyPr>
            <a:normAutofit/>
          </a:bodyPr>
          <a:lstStyle/>
          <a:p>
            <a:r>
              <a:rPr lang="es-CR" sz="5400" b="1" dirty="0">
                <a:latin typeface="+mn-lt"/>
                <a:ea typeface="Young" pitchFamily="2" charset="0"/>
                <a:cs typeface="Calibri "/>
              </a:rPr>
              <a:t>Sensibilización a la familia acerca de la importancia del componente cognitivo en el desarrollo integral de la niñez. </a:t>
            </a:r>
          </a:p>
        </p:txBody>
      </p:sp>
      <p:pic>
        <p:nvPicPr>
          <p:cNvPr id="8" name="Picture 1" descr="UNICEF-MEP 3.1  15 marzo.pn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F75BC"/>
              </a:clrFrom>
              <a:clrTo>
                <a:srgbClr val="0F75B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929" b="94908" l="62100" r="73600">
                        <a14:backgroundMark x1="65167" y1="89165" x2="65167" y2="89165"/>
                        <a14:backgroundMark x1="64567" y1="87981" x2="64567" y2="87981"/>
                        <a14:backgroundMark x1="70767" y1="88573" x2="70767" y2="88573"/>
                        <a14:backgroundMark x1="67600" y1="89639" x2="67600" y2="89639"/>
                        <a14:backgroundMark x1="64133" y1="93073" x2="64133" y2="93073"/>
                        <a14:backgroundMark x1="64167" y1="92185" x2="64167" y2="92185"/>
                        <a14:backgroundMark x1="67367" y1="87922" x2="67367" y2="87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45" t="79057" r="32259" b="3211"/>
          <a:stretch/>
        </p:blipFill>
        <p:spPr>
          <a:xfrm>
            <a:off x="3443281" y="991810"/>
            <a:ext cx="1941519" cy="3128218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4955120" y="449517"/>
            <a:ext cx="76388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3900" b="1" dirty="0" smtClean="0">
                <a:solidFill>
                  <a:schemeClr val="accent4"/>
                </a:solidFill>
              </a:rPr>
              <a:t>4</a:t>
            </a:r>
            <a:endParaRPr lang="es-CR" sz="11500" b="1" dirty="0">
              <a:solidFill>
                <a:schemeClr val="accent4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068" y="1378372"/>
            <a:ext cx="2951246" cy="117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1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67" y="3512895"/>
            <a:ext cx="2768600" cy="1104671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501918" y="875555"/>
            <a:ext cx="76388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3900" b="1" dirty="0" smtClean="0">
                <a:solidFill>
                  <a:schemeClr val="accent4"/>
                </a:solidFill>
              </a:rPr>
              <a:t>4</a:t>
            </a:r>
            <a:endParaRPr lang="es-CR" sz="11500" b="1" dirty="0">
              <a:solidFill>
                <a:schemeClr val="accent4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686050" y="600517"/>
            <a:ext cx="8267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4000" dirty="0">
                <a:solidFill>
                  <a:srgbClr val="000000"/>
                </a:solidFill>
              </a:rPr>
              <a:t>Estrategia de comunicación para el desarrollo de sensibilización en Primera Infancia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1319">
            <a:off x="3182395" y="2896143"/>
            <a:ext cx="3382124" cy="338212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9648">
            <a:off x="6055818" y="3102602"/>
            <a:ext cx="3333343" cy="33333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5200">
            <a:off x="8300943" y="2853493"/>
            <a:ext cx="3678913" cy="366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0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019538" y="2296294"/>
            <a:ext cx="51453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3600" dirty="0" smtClean="0">
                <a:solidFill>
                  <a:srgbClr val="000000"/>
                </a:solidFill>
              </a:rPr>
              <a:t>Producción </a:t>
            </a:r>
            <a:r>
              <a:rPr lang="es-CR" sz="3600" dirty="0">
                <a:solidFill>
                  <a:srgbClr val="000000"/>
                </a:solidFill>
              </a:rPr>
              <a:t>de materiales didácticos y de apoyo.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019538" y="4268769"/>
            <a:ext cx="75439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3600" dirty="0">
                <a:solidFill>
                  <a:srgbClr val="000000"/>
                </a:solidFill>
              </a:rPr>
              <a:t>Diseño de </a:t>
            </a:r>
            <a:r>
              <a:rPr lang="es-CR" sz="3600" dirty="0" smtClean="0">
                <a:solidFill>
                  <a:srgbClr val="000000"/>
                </a:solidFill>
              </a:rPr>
              <a:t>plataforma </a:t>
            </a:r>
          </a:p>
          <a:p>
            <a:r>
              <a:rPr lang="es-CR" sz="3600" dirty="0" smtClean="0">
                <a:solidFill>
                  <a:srgbClr val="000000"/>
                </a:solidFill>
              </a:rPr>
              <a:t>                            en </a:t>
            </a:r>
            <a:r>
              <a:rPr lang="es-CR" sz="3600" dirty="0">
                <a:solidFill>
                  <a:srgbClr val="000000"/>
                </a:solidFill>
              </a:rPr>
              <a:t>primera infancia </a:t>
            </a:r>
            <a:r>
              <a:rPr lang="es-CR" sz="3600" dirty="0" smtClean="0">
                <a:solidFill>
                  <a:srgbClr val="000000"/>
                </a:solidFill>
              </a:rPr>
              <a:t>como </a:t>
            </a:r>
            <a:r>
              <a:rPr lang="es-CR" sz="3600" dirty="0">
                <a:solidFill>
                  <a:srgbClr val="000000"/>
                </a:solidFill>
              </a:rPr>
              <a:t>herramienta para el apoyo y trabajo con las familias</a:t>
            </a:r>
          </a:p>
        </p:txBody>
      </p:sp>
      <p:pic>
        <p:nvPicPr>
          <p:cNvPr id="10" name="Picture 1" descr="UNICEF-MEP 3.1  15 marzo.pn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F75BC"/>
              </a:clrFrom>
              <a:clrTo>
                <a:srgbClr val="0F75B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929" b="94908" l="62100" r="73600">
                        <a14:backgroundMark x1="65167" y1="89165" x2="65167" y2="89165"/>
                        <a14:backgroundMark x1="64567" y1="87981" x2="64567" y2="87981"/>
                        <a14:backgroundMark x1="70767" y1="88573" x2="70767" y2="88573"/>
                        <a14:backgroundMark x1="67600" y1="89639" x2="67600" y2="89639"/>
                        <a14:backgroundMark x1="64133" y1="93073" x2="64133" y2="93073"/>
                        <a14:backgroundMark x1="64167" y1="92185" x2="64167" y2="92185"/>
                        <a14:backgroundMark x1="67367" y1="87922" x2="67367" y2="87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45" t="79057" r="32259" b="3211"/>
          <a:stretch/>
        </p:blipFill>
        <p:spPr>
          <a:xfrm>
            <a:off x="319081" y="1855410"/>
            <a:ext cx="1941519" cy="3128218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830920" y="1313117"/>
            <a:ext cx="76388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3900" b="1" dirty="0" smtClean="0">
                <a:solidFill>
                  <a:schemeClr val="accent4"/>
                </a:solidFill>
              </a:rPr>
              <a:t>4</a:t>
            </a:r>
            <a:endParaRPr lang="es-CR" sz="11500" b="1" dirty="0">
              <a:solidFill>
                <a:schemeClr val="accent4"/>
              </a:solidFill>
            </a:endParaRPr>
          </a:p>
        </p:txBody>
      </p:sp>
      <p:pic>
        <p:nvPicPr>
          <p:cNvPr id="14344" name="Picture 8" descr="http://pa.susaetainteractivo.org/wp-content/uploads/sites/4/2015/11/logo-interactiv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40"/>
          <a:stretch/>
        </p:blipFill>
        <p:spPr bwMode="auto">
          <a:xfrm>
            <a:off x="4127616" y="4903162"/>
            <a:ext cx="2408112" cy="52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pa.susaetainteractivo.org/wp-content/uploads/sites/4/2015/11/logo-interactivo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9" t="10527" r="42870"/>
          <a:stretch/>
        </p:blipFill>
        <p:spPr bwMode="auto">
          <a:xfrm>
            <a:off x="6464665" y="4949399"/>
            <a:ext cx="428122" cy="46743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://www.multididacticos.com/blog/wp-content/uploads/2015/03/ensartar_Multidida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0" b="15789"/>
          <a:stretch/>
        </p:blipFill>
        <p:spPr bwMode="auto">
          <a:xfrm>
            <a:off x="8004376" y="2603367"/>
            <a:ext cx="3146212" cy="16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lecha derecha 17"/>
          <p:cNvSpPr/>
          <p:nvPr/>
        </p:nvSpPr>
        <p:spPr>
          <a:xfrm>
            <a:off x="4019538" y="354172"/>
            <a:ext cx="6496050" cy="1643818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4400" dirty="0" smtClean="0"/>
              <a:t>Dónde estamos</a:t>
            </a:r>
            <a:endParaRPr lang="es-CR" sz="4400" dirty="0"/>
          </a:p>
        </p:txBody>
      </p:sp>
    </p:spTree>
    <p:extLst>
      <p:ext uri="{BB962C8B-B14F-4D97-AF65-F5344CB8AC3E}">
        <p14:creationId xmlns:p14="http://schemas.microsoft.com/office/powerpoint/2010/main" val="194172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707106" y="4285110"/>
            <a:ext cx="58705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R" sz="3600" dirty="0">
                <a:solidFill>
                  <a:srgbClr val="000000"/>
                </a:solidFill>
              </a:rPr>
              <a:t>Diseño y ejecución de actividades comunitarias de lectura, cuenta cuentos con familia y organizaciones.</a:t>
            </a:r>
          </a:p>
        </p:txBody>
      </p:sp>
      <p:sp>
        <p:nvSpPr>
          <p:cNvPr id="7" name="Flecha derecha 6"/>
          <p:cNvSpPr/>
          <p:nvPr/>
        </p:nvSpPr>
        <p:spPr>
          <a:xfrm>
            <a:off x="4019538" y="354172"/>
            <a:ext cx="6496050" cy="1643818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4400" dirty="0" smtClean="0"/>
              <a:t>Dónde estamos </a:t>
            </a:r>
            <a:endParaRPr lang="es-CR" sz="4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67" y="3512895"/>
            <a:ext cx="2768600" cy="110467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01918" y="875555"/>
            <a:ext cx="76388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3900" b="1" dirty="0" smtClean="0">
                <a:solidFill>
                  <a:schemeClr val="accent4"/>
                </a:solidFill>
              </a:rPr>
              <a:t>4</a:t>
            </a:r>
            <a:endParaRPr lang="es-CR" sz="11500" b="1" dirty="0">
              <a:solidFill>
                <a:schemeClr val="accent4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391562" y="1987872"/>
            <a:ext cx="60603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R" sz="3600" dirty="0" smtClean="0">
                <a:solidFill>
                  <a:srgbClr val="000000"/>
                </a:solidFill>
              </a:rPr>
              <a:t>Implementación de la estrategia de comunicación MEP - Unicef en primera infancia.</a:t>
            </a:r>
            <a:endParaRPr lang="es-CR" sz="3600" dirty="0">
              <a:solidFill>
                <a:srgbClr val="000000"/>
              </a:solidFill>
            </a:endParaRPr>
          </a:p>
        </p:txBody>
      </p:sp>
      <p:pic>
        <p:nvPicPr>
          <p:cNvPr id="16386" name="Picture 2" descr="http://api.ning.com/files/mClk6LlNRytex1TC5yFkZB04eUdr*g779VtuKe-4xHgnW5igqScD-i8Md5NaLMufOsksb428GX7aebvPPmQySlFdBcD5JSZp/estrategiacomunicacio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997" y="2214387"/>
            <a:ext cx="2983370" cy="157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us.cdn4.123rf.com/168nwm/tigatelu/tigatelu1410/tigatelu141000050/33367798-little-boy-cartoon-reading-book-education-concept-illustr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479" y="4452157"/>
            <a:ext cx="1809710" cy="197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90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94426" y="4229598"/>
            <a:ext cx="9144000" cy="2387600"/>
          </a:xfrm>
        </p:spPr>
        <p:txBody>
          <a:bodyPr>
            <a:normAutofit/>
          </a:bodyPr>
          <a:lstStyle/>
          <a:p>
            <a:r>
              <a:rPr lang="es-CR" b="1" dirty="0" smtClean="0">
                <a:latin typeface="Calibri"/>
                <a:ea typeface="Young" pitchFamily="2" charset="0"/>
                <a:cs typeface="Calibri"/>
              </a:rPr>
              <a:t>Mejora en la calidad de los procesos de aprendizaje</a:t>
            </a:r>
            <a:endParaRPr lang="es-CR" b="1" dirty="0">
              <a:latin typeface="Calibri"/>
              <a:ea typeface="Young" pitchFamily="2" charset="0"/>
              <a:cs typeface="Calibri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686163" y="192635"/>
            <a:ext cx="76388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3900" b="1" dirty="0" smtClean="0">
                <a:solidFill>
                  <a:schemeClr val="accent4"/>
                </a:solidFill>
              </a:rPr>
              <a:t>5</a:t>
            </a:r>
            <a:endParaRPr lang="es-CR" sz="11500" b="1" dirty="0">
              <a:solidFill>
                <a:schemeClr val="accent4"/>
              </a:solidFill>
            </a:endParaRPr>
          </a:p>
        </p:txBody>
      </p:sp>
      <p:pic>
        <p:nvPicPr>
          <p:cNvPr id="17414" name="Picture 6" descr="http://www.gebzeelemanilanlari.com/images/kategoriler/153d0ad8293d6f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27" y="672611"/>
            <a:ext cx="3821524" cy="419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23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23813" y="941170"/>
            <a:ext cx="76388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3900" b="1" dirty="0" smtClean="0">
                <a:solidFill>
                  <a:schemeClr val="accent4"/>
                </a:solidFill>
              </a:rPr>
              <a:t>5</a:t>
            </a:r>
            <a:endParaRPr lang="es-CR" sz="11500" b="1" dirty="0">
              <a:solidFill>
                <a:schemeClr val="accent4"/>
              </a:solidFill>
            </a:endParaRPr>
          </a:p>
        </p:txBody>
      </p:sp>
      <p:pic>
        <p:nvPicPr>
          <p:cNvPr id="10" name="Picture 6" descr="http://www.gebzeelemanilanlari.com/images/kategoriler/153d0ad8293d6f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02" y="2427070"/>
            <a:ext cx="1713698" cy="188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26133661"/>
              </p:ext>
            </p:extLst>
          </p:nvPr>
        </p:nvGraphicFramePr>
        <p:xfrm>
          <a:off x="2533650" y="658359"/>
          <a:ext cx="948372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23813" y="941170"/>
            <a:ext cx="76388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3900" b="1" dirty="0" smtClean="0">
                <a:solidFill>
                  <a:schemeClr val="accent4"/>
                </a:solidFill>
              </a:rPr>
              <a:t>5</a:t>
            </a:r>
            <a:endParaRPr lang="es-CR" sz="11500" b="1" dirty="0">
              <a:solidFill>
                <a:schemeClr val="accent4"/>
              </a:solidFill>
            </a:endParaRPr>
          </a:p>
        </p:txBody>
      </p:sp>
      <p:pic>
        <p:nvPicPr>
          <p:cNvPr id="10" name="Picture 6" descr="http://www.gebzeelemanilanlari.com/images/kategoriler/153d0ad8293d6f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02" y="2427070"/>
            <a:ext cx="1713698" cy="188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022692529"/>
              </p:ext>
            </p:extLst>
          </p:nvPr>
        </p:nvGraphicFramePr>
        <p:xfrm>
          <a:off x="2732608" y="719666"/>
          <a:ext cx="98933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29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23813" y="941170"/>
            <a:ext cx="76388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3900" b="1" dirty="0" smtClean="0">
                <a:solidFill>
                  <a:schemeClr val="accent4"/>
                </a:solidFill>
              </a:rPr>
              <a:t>5</a:t>
            </a:r>
            <a:endParaRPr lang="es-CR" sz="11500" b="1" dirty="0">
              <a:solidFill>
                <a:schemeClr val="accent4"/>
              </a:solidFill>
            </a:endParaRPr>
          </a:p>
        </p:txBody>
      </p:sp>
      <p:pic>
        <p:nvPicPr>
          <p:cNvPr id="6" name="Picture 6" descr="http://www.gebzeelemanilanlari.com/images/kategoriler/153d0ad8293d6f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02" y="2427070"/>
            <a:ext cx="1713698" cy="188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3" t="1389" r="60840" b="91667"/>
          <a:stretch/>
        </p:blipFill>
        <p:spPr>
          <a:xfrm>
            <a:off x="5715000" y="320379"/>
            <a:ext cx="2952750" cy="184546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581776" y="2427070"/>
            <a:ext cx="9219197" cy="3775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1000"/>
              </a:spcAft>
            </a:pPr>
            <a:r>
              <a:rPr lang="es-CR" sz="3900" b="1" dirty="0">
                <a:solidFill>
                  <a:srgbClr val="000000"/>
                </a:solidFill>
                <a:latin typeface="Calibri" panose="020F0502020204030204" pitchFamily="34" charset="0"/>
              </a:rPr>
              <a:t>Cobertura</a:t>
            </a:r>
            <a:endParaRPr lang="es-CR" sz="3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CR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s-C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/>
            <a:r>
              <a:rPr lang="es-CR" sz="2400" dirty="0">
                <a:solidFill>
                  <a:srgbClr val="212121"/>
                </a:solidFill>
                <a:latin typeface="Symbol" panose="05050102010706020507" pitchFamily="18" charset="2"/>
              </a:rPr>
              <a:t>·</a:t>
            </a:r>
            <a:r>
              <a:rPr lang="es-CR" sz="900" dirty="0">
                <a:solidFill>
                  <a:srgbClr val="212121"/>
                </a:solidFill>
                <a:latin typeface="Calibri" panose="020F0502020204030204" pitchFamily="34" charset="0"/>
              </a:rPr>
              <a:t>         </a:t>
            </a:r>
            <a:r>
              <a:rPr lang="es-CR" sz="2400" dirty="0">
                <a:solidFill>
                  <a:srgbClr val="212121"/>
                </a:solidFill>
                <a:latin typeface="Calibri" panose="020F0502020204030204" pitchFamily="34" charset="0"/>
              </a:rPr>
              <a:t>65 centros educativos de prescolar de 13 direcciones regionales con financiamiento MEP.</a:t>
            </a:r>
            <a:endParaRPr lang="es-C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/>
            <a:r>
              <a:rPr lang="es-CR" sz="2400" dirty="0">
                <a:solidFill>
                  <a:srgbClr val="212121"/>
                </a:solidFill>
                <a:latin typeface="Symbol" panose="05050102010706020507" pitchFamily="18" charset="2"/>
              </a:rPr>
              <a:t>·</a:t>
            </a:r>
            <a:r>
              <a:rPr lang="es-CR" sz="900" dirty="0">
                <a:solidFill>
                  <a:srgbClr val="212121"/>
                </a:solidFill>
                <a:latin typeface="Calibri" panose="020F0502020204030204" pitchFamily="34" charset="0"/>
              </a:rPr>
              <a:t>         </a:t>
            </a:r>
            <a:r>
              <a:rPr lang="es-CR" sz="2400" dirty="0">
                <a:solidFill>
                  <a:srgbClr val="212121"/>
                </a:solidFill>
                <a:latin typeface="Calibri" panose="020F0502020204030204" pitchFamily="34" charset="0"/>
              </a:rPr>
              <a:t>48 centros educativos de prescolar desde el PRONIE MEP-FOD.</a:t>
            </a:r>
            <a:endParaRPr lang="es-C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/>
            <a:r>
              <a:rPr lang="es-CR" sz="2400" dirty="0">
                <a:solidFill>
                  <a:srgbClr val="212121"/>
                </a:solidFill>
                <a:latin typeface="Symbol" panose="05050102010706020507" pitchFamily="18" charset="2"/>
              </a:rPr>
              <a:t>·</a:t>
            </a:r>
            <a:r>
              <a:rPr lang="es-CR" sz="900" dirty="0">
                <a:solidFill>
                  <a:srgbClr val="212121"/>
                </a:solidFill>
                <a:latin typeface="Calibri" panose="020F0502020204030204" pitchFamily="34" charset="0"/>
              </a:rPr>
              <a:t>         </a:t>
            </a:r>
            <a:r>
              <a:rPr lang="es-CR" sz="2400" dirty="0">
                <a:solidFill>
                  <a:srgbClr val="212121"/>
                </a:solidFill>
                <a:latin typeface="Calibri" panose="020F0502020204030204" pitchFamily="34" charset="0"/>
              </a:rPr>
              <a:t>97 centros educativos de 5 direcciones regionales  Con financiamiento del Fondo Nacional de Telecomunicaciones  (FONATEL). </a:t>
            </a:r>
            <a:endParaRPr lang="es-C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>
              <a:spcAft>
                <a:spcPts val="1000"/>
              </a:spcAft>
            </a:pPr>
            <a:r>
              <a:rPr lang="es-CR" sz="2400" dirty="0">
                <a:solidFill>
                  <a:srgbClr val="212121"/>
                </a:solidFill>
                <a:latin typeface="Symbol" panose="05050102010706020507" pitchFamily="18" charset="2"/>
              </a:rPr>
              <a:t>·</a:t>
            </a:r>
            <a:r>
              <a:rPr lang="es-CR" sz="900" dirty="0">
                <a:solidFill>
                  <a:srgbClr val="212121"/>
                </a:solidFill>
                <a:latin typeface="Calibri" panose="020F0502020204030204" pitchFamily="34" charset="0"/>
              </a:rPr>
              <a:t>         </a:t>
            </a:r>
            <a:r>
              <a:rPr lang="es-CR" sz="2400" dirty="0">
                <a:solidFill>
                  <a:srgbClr val="212121"/>
                </a:solidFill>
                <a:latin typeface="Calibri" panose="020F0502020204030204" pitchFamily="34" charset="0"/>
              </a:rPr>
              <a:t>Para este 2016 se instalará el proyecto en 22 jardines de niños.</a:t>
            </a:r>
            <a:endParaRPr lang="es-CR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33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980310" y="2018388"/>
            <a:ext cx="857450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2800" b="1" dirty="0" smtClean="0">
                <a:solidFill>
                  <a:srgbClr val="000000"/>
                </a:solidFill>
              </a:rPr>
              <a:t>Estrategia </a:t>
            </a:r>
            <a:r>
              <a:rPr lang="es-CR" sz="2800" b="1" dirty="0">
                <a:solidFill>
                  <a:srgbClr val="000000"/>
                </a:solidFill>
              </a:rPr>
              <a:t>para la Gestión de Comedores </a:t>
            </a:r>
            <a:r>
              <a:rPr lang="es-CR" sz="2800" b="1" dirty="0" smtClean="0">
                <a:solidFill>
                  <a:srgbClr val="000000"/>
                </a:solidFill>
              </a:rPr>
              <a:t>Escolares.</a:t>
            </a:r>
          </a:p>
          <a:p>
            <a:endParaRPr lang="es-CR" sz="2400" dirty="0" smtClean="0">
              <a:solidFill>
                <a:srgbClr val="000000"/>
              </a:solidFill>
            </a:endParaRPr>
          </a:p>
          <a:p>
            <a:r>
              <a:rPr lang="es-CR" sz="2800" b="1" dirty="0" smtClean="0">
                <a:solidFill>
                  <a:srgbClr val="000000"/>
                </a:solidFill>
              </a:rPr>
              <a:t>Capacitar </a:t>
            </a:r>
            <a:r>
              <a:rPr lang="es-CR" sz="2800" b="1" dirty="0">
                <a:solidFill>
                  <a:srgbClr val="000000"/>
                </a:solidFill>
              </a:rPr>
              <a:t>a 2150 docentes de educación preescolar en:</a:t>
            </a:r>
          </a:p>
          <a:p>
            <a:endParaRPr lang="es-CR" sz="2400" dirty="0" smtClean="0">
              <a:solidFill>
                <a:srgbClr val="000000"/>
              </a:solidFill>
            </a:endParaRPr>
          </a:p>
          <a:p>
            <a:r>
              <a:rPr lang="es-CR" sz="2400" dirty="0" smtClean="0">
                <a:solidFill>
                  <a:srgbClr val="000000"/>
                </a:solidFill>
              </a:rPr>
              <a:t>Taller </a:t>
            </a:r>
            <a:r>
              <a:rPr lang="es-CR" sz="2400" dirty="0">
                <a:solidFill>
                  <a:srgbClr val="000000"/>
                </a:solidFill>
              </a:rPr>
              <a:t>de 4 </a:t>
            </a:r>
            <a:r>
              <a:rPr lang="es-CR" sz="2400" dirty="0" smtClean="0">
                <a:solidFill>
                  <a:srgbClr val="000000"/>
                </a:solidFill>
              </a:rPr>
              <a:t>módulos </a:t>
            </a:r>
            <a:r>
              <a:rPr lang="es-CR" sz="2400" dirty="0"/>
              <a:t>basada en el Programa de Estudio Programa de Estudio de Educación Preescolar </a:t>
            </a:r>
            <a:r>
              <a:rPr lang="es-CR" sz="2400" dirty="0" smtClean="0"/>
              <a:t>(Expresión, comprensión oral, lectura, escritura</a:t>
            </a:r>
          </a:p>
          <a:p>
            <a:endParaRPr lang="es-CR" sz="2400" dirty="0">
              <a:solidFill>
                <a:srgbClr val="000000"/>
              </a:solidFill>
            </a:endParaRPr>
          </a:p>
          <a:p>
            <a:r>
              <a:rPr lang="es-CR" sz="2400" dirty="0" smtClean="0">
                <a:solidFill>
                  <a:srgbClr val="000000"/>
                </a:solidFill>
              </a:rPr>
              <a:t>Capacitar </a:t>
            </a:r>
            <a:r>
              <a:rPr lang="es-CR" sz="2400" dirty="0">
                <a:solidFill>
                  <a:srgbClr val="000000"/>
                </a:solidFill>
              </a:rPr>
              <a:t>960 docentes de preescolar </a:t>
            </a:r>
            <a:r>
              <a:rPr lang="es-CR" sz="2400" dirty="0" smtClean="0">
                <a:solidFill>
                  <a:srgbClr val="000000"/>
                </a:solidFill>
              </a:rPr>
              <a:t>en:</a:t>
            </a:r>
          </a:p>
          <a:p>
            <a:endParaRPr lang="es-CR" sz="2400" dirty="0">
              <a:solidFill>
                <a:srgbClr val="000000"/>
              </a:solidFill>
            </a:endParaRPr>
          </a:p>
          <a:p>
            <a:r>
              <a:rPr lang="es-CR" sz="2400" dirty="0" smtClean="0">
                <a:solidFill>
                  <a:srgbClr val="000000"/>
                </a:solidFill>
              </a:rPr>
              <a:t>Cursos </a:t>
            </a:r>
            <a:r>
              <a:rPr lang="es-CR" sz="2400" dirty="0">
                <a:solidFill>
                  <a:srgbClr val="000000"/>
                </a:solidFill>
              </a:rPr>
              <a:t>de Lenguaje y Cognición en línea para educadores de preescolar a partir del mes de junio</a:t>
            </a:r>
          </a:p>
          <a:p>
            <a:pPr marL="228600" algn="just">
              <a:spcAft>
                <a:spcPts val="0"/>
              </a:spcAft>
            </a:pPr>
            <a:r>
              <a:rPr lang="es-CR" sz="2400" dirty="0">
                <a:solidFill>
                  <a:srgbClr val="000000"/>
                </a:solidFill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es-CR" sz="2400" dirty="0">
                <a:solidFill>
                  <a:srgbClr val="000000"/>
                </a:solidFill>
              </a:rPr>
              <a:t>·         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23813" y="941170"/>
            <a:ext cx="76388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3900" b="1" dirty="0" smtClean="0">
                <a:solidFill>
                  <a:schemeClr val="accent4"/>
                </a:solidFill>
              </a:rPr>
              <a:t>5</a:t>
            </a:r>
            <a:endParaRPr lang="es-CR" sz="11500" b="1" dirty="0">
              <a:solidFill>
                <a:schemeClr val="accent4"/>
              </a:solidFill>
            </a:endParaRPr>
          </a:p>
        </p:txBody>
      </p:sp>
      <p:pic>
        <p:nvPicPr>
          <p:cNvPr id="5" name="Picture 6" descr="http://www.gebzeelemanilanlari.com/images/kategoriler/153d0ad8293d6f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02" y="2427070"/>
            <a:ext cx="1713698" cy="188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echa derecha 5"/>
          <p:cNvSpPr/>
          <p:nvPr/>
        </p:nvSpPr>
        <p:spPr>
          <a:xfrm>
            <a:off x="2005176" y="281175"/>
            <a:ext cx="6496050" cy="1643818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4400" dirty="0" smtClean="0"/>
              <a:t>Hacia dónde vamos</a:t>
            </a:r>
            <a:endParaRPr lang="es-CR" sz="4400" dirty="0"/>
          </a:p>
        </p:txBody>
      </p:sp>
    </p:spTree>
    <p:extLst>
      <p:ext uri="{BB962C8B-B14F-4D97-AF65-F5344CB8AC3E}">
        <p14:creationId xmlns:p14="http://schemas.microsoft.com/office/powerpoint/2010/main" val="2567276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BA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6553" y="1215035"/>
            <a:ext cx="9227396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b="1" dirty="0" smtClean="0">
                <a:solidFill>
                  <a:srgbClr val="F96300"/>
                </a:solidFill>
              </a:rPr>
              <a:t>Nuevo currículo: una respuesta</a:t>
            </a:r>
            <a:endParaRPr lang="es-ES_tradnl" sz="3000" dirty="0">
              <a:solidFill>
                <a:srgbClr val="F96300"/>
              </a:solidFill>
            </a:endParaRP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569195" y="2523585"/>
            <a:ext cx="10972800" cy="17538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600" b="1" dirty="0" smtClean="0">
                <a:solidFill>
                  <a:schemeClr val="bg1"/>
                </a:solidFill>
              </a:rPr>
              <a:t>Lograr capacidades cognitivas superiores</a:t>
            </a:r>
          </a:p>
          <a:p>
            <a:pPr marL="0" indent="0">
              <a:buNone/>
            </a:pPr>
            <a:r>
              <a:rPr lang="es-ES" dirty="0" smtClean="0"/>
              <a:t>Investigaciones </a:t>
            </a:r>
            <a:r>
              <a:rPr lang="es-ES" dirty="0"/>
              <a:t>recientes muestran que la inversión en intervenciones tempranas, diseñadas para aprovechar las etapas cruciales del desarrollo cerebral, puede mejorar la vida de los niños y niñas más desfavorecidas y vulnerables y sus sociedades, ayudando a romper los ciclos de pobreza, violencia y desesperanza. En abril 2014, </a:t>
            </a:r>
            <a:r>
              <a:rPr lang="es-ES" dirty="0" smtClean="0"/>
              <a:t>UNICEF</a:t>
            </a:r>
            <a:endParaRPr lang="es-E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3866" t="27651" r="4848" b="17668"/>
          <a:stretch>
            <a:fillRect/>
          </a:stretch>
        </p:blipFill>
        <p:spPr>
          <a:xfrm>
            <a:off x="8874871" y="642367"/>
            <a:ext cx="2817188" cy="25694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5258" y="631067"/>
            <a:ext cx="723506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R" sz="5000" b="1" dirty="0" smtClean="0">
                <a:solidFill>
                  <a:schemeClr val="bg1"/>
                </a:solidFill>
              </a:rPr>
              <a:t>Debemos tomar en cuenta</a:t>
            </a:r>
            <a:endParaRPr lang="es-CR" sz="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98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UNICEF-MEP 3.1  15 marzo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F75BC"/>
              </a:clrFrom>
              <a:clrTo>
                <a:srgbClr val="0F75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-16767"/>
            <a:ext cx="12210954" cy="6874767"/>
          </a:xfrm>
          <a:prstGeom prst="rect">
            <a:avLst/>
          </a:prstGeom>
        </p:spPr>
      </p:pic>
      <p:pic>
        <p:nvPicPr>
          <p:cNvPr id="8" name="Picture 1" descr="UNICEF-MEP 3.1  15 marz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" t="54240" r="84038" b="40685"/>
          <a:stretch/>
        </p:blipFill>
        <p:spPr>
          <a:xfrm>
            <a:off x="5146105" y="2505880"/>
            <a:ext cx="2524695" cy="647931"/>
          </a:xfrm>
          <a:prstGeom prst="rect">
            <a:avLst/>
          </a:prstGeom>
        </p:spPr>
      </p:pic>
      <p:pic>
        <p:nvPicPr>
          <p:cNvPr id="10" name="Picture 1" descr="UNICEF-MEP 3.1  15 marz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" t="54240" r="84038" b="40685"/>
          <a:stretch/>
        </p:blipFill>
        <p:spPr>
          <a:xfrm>
            <a:off x="5141057" y="3096650"/>
            <a:ext cx="1977293" cy="647931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ctrTitle"/>
          </p:nvPr>
        </p:nvSpPr>
        <p:spPr>
          <a:xfrm>
            <a:off x="5319419" y="2505880"/>
            <a:ext cx="2839672" cy="1404600"/>
          </a:xfrm>
        </p:spPr>
        <p:txBody>
          <a:bodyPr>
            <a:normAutofit/>
          </a:bodyPr>
          <a:lstStyle/>
          <a:p>
            <a:pPr algn="l"/>
            <a:r>
              <a:rPr lang="es-CR" sz="2800" dirty="0" smtClean="0">
                <a:solidFill>
                  <a:schemeClr val="bg1"/>
                </a:solidFill>
                <a:latin typeface="+mn-lt"/>
                <a:ea typeface="Young" pitchFamily="2" charset="0"/>
              </a:rPr>
              <a:t>Asignación de </a:t>
            </a:r>
            <a:br>
              <a:rPr lang="es-CR" sz="2800" dirty="0" smtClean="0">
                <a:solidFill>
                  <a:schemeClr val="bg1"/>
                </a:solidFill>
                <a:latin typeface="+mn-lt"/>
                <a:ea typeface="Young" pitchFamily="2" charset="0"/>
              </a:rPr>
            </a:br>
            <a:r>
              <a:rPr lang="es-CR" sz="2800" dirty="0" smtClean="0">
                <a:solidFill>
                  <a:schemeClr val="bg1"/>
                </a:solidFill>
                <a:latin typeface="+mn-lt"/>
                <a:ea typeface="Young" pitchFamily="2" charset="0"/>
              </a:rPr>
              <a:t>plazas </a:t>
            </a:r>
            <a:br>
              <a:rPr lang="es-CR" sz="2800" dirty="0" smtClean="0">
                <a:solidFill>
                  <a:schemeClr val="bg1"/>
                </a:solidFill>
                <a:latin typeface="+mn-lt"/>
                <a:ea typeface="Young" pitchFamily="2" charset="0"/>
              </a:rPr>
            </a:br>
            <a:r>
              <a:rPr lang="es-CR" sz="2800" dirty="0" smtClean="0">
                <a:solidFill>
                  <a:schemeClr val="bg1"/>
                </a:solidFill>
                <a:latin typeface="+mn-lt"/>
                <a:ea typeface="Young" pitchFamily="2" charset="0"/>
              </a:rPr>
              <a:t>docentes</a:t>
            </a:r>
            <a:endParaRPr lang="es-CR" sz="2800" dirty="0">
              <a:solidFill>
                <a:schemeClr val="bg1"/>
              </a:solidFill>
              <a:latin typeface="+mn-lt"/>
              <a:ea typeface="Young" pitchFamily="2" charset="0"/>
            </a:endParaRPr>
          </a:p>
        </p:txBody>
      </p:sp>
      <p:pic>
        <p:nvPicPr>
          <p:cNvPr id="12" name="Picture 1" descr="UNICEF-MEP 3.1  15 marz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" t="54240" r="84038" b="40685"/>
          <a:stretch/>
        </p:blipFill>
        <p:spPr>
          <a:xfrm>
            <a:off x="557610" y="2489130"/>
            <a:ext cx="2974363" cy="504031"/>
          </a:xfrm>
          <a:prstGeom prst="rect">
            <a:avLst/>
          </a:prstGeom>
        </p:spPr>
      </p:pic>
      <p:pic>
        <p:nvPicPr>
          <p:cNvPr id="13" name="Picture 1" descr="UNICEF-MEP 3.1  15 marz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" t="54240" r="84038" b="40685"/>
          <a:stretch/>
        </p:blipFill>
        <p:spPr>
          <a:xfrm>
            <a:off x="544219" y="2901795"/>
            <a:ext cx="1811631" cy="842786"/>
          </a:xfrm>
          <a:prstGeom prst="rect">
            <a:avLst/>
          </a:prstGeom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756267" y="2432787"/>
            <a:ext cx="2966506" cy="16276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R" sz="2100" dirty="0" smtClean="0">
                <a:solidFill>
                  <a:schemeClr val="bg1"/>
                </a:solidFill>
                <a:latin typeface="+mn-lt"/>
                <a:ea typeface="Young" pitchFamily="2" charset="0"/>
              </a:rPr>
              <a:t>Identificación de lugares donde hay niñas </a:t>
            </a:r>
          </a:p>
          <a:p>
            <a:pPr algn="l"/>
            <a:r>
              <a:rPr lang="es-CR" sz="2100" dirty="0" smtClean="0">
                <a:solidFill>
                  <a:schemeClr val="bg1"/>
                </a:solidFill>
                <a:latin typeface="+mn-lt"/>
                <a:ea typeface="Young" pitchFamily="2" charset="0"/>
              </a:rPr>
              <a:t>y niños fuera </a:t>
            </a:r>
          </a:p>
          <a:p>
            <a:pPr algn="l"/>
            <a:r>
              <a:rPr lang="es-CR" sz="2100" dirty="0" smtClean="0">
                <a:solidFill>
                  <a:schemeClr val="bg1"/>
                </a:solidFill>
                <a:latin typeface="+mn-lt"/>
                <a:ea typeface="Young" pitchFamily="2" charset="0"/>
              </a:rPr>
              <a:t>del centro </a:t>
            </a:r>
          </a:p>
          <a:p>
            <a:pPr algn="l"/>
            <a:r>
              <a:rPr lang="es-CR" sz="2100" dirty="0" smtClean="0">
                <a:solidFill>
                  <a:schemeClr val="bg1"/>
                </a:solidFill>
                <a:latin typeface="+mn-lt"/>
                <a:ea typeface="Young" pitchFamily="2" charset="0"/>
              </a:rPr>
              <a:t>educativo</a:t>
            </a:r>
            <a:endParaRPr lang="es-CR" sz="2100" dirty="0">
              <a:solidFill>
                <a:schemeClr val="bg1"/>
              </a:solidFill>
              <a:latin typeface="+mn-lt"/>
              <a:ea typeface="Young" pitchFamily="2" charset="0"/>
            </a:endParaRPr>
          </a:p>
        </p:txBody>
      </p:sp>
      <p:pic>
        <p:nvPicPr>
          <p:cNvPr id="17" name="Picture 1" descr="UNICEF-MEP 3.1  15 marz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" t="54240" r="84038" b="40685"/>
          <a:stretch/>
        </p:blipFill>
        <p:spPr>
          <a:xfrm>
            <a:off x="9794306" y="2901795"/>
            <a:ext cx="1834884" cy="2548510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9794306" y="2987864"/>
            <a:ext cx="19114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2800" dirty="0" smtClean="0">
                <a:solidFill>
                  <a:schemeClr val="bg1"/>
                </a:solidFill>
                <a:ea typeface="Young" pitchFamily="2" charset="0"/>
              </a:rPr>
              <a:t>Mejoras en </a:t>
            </a:r>
            <a:r>
              <a:rPr lang="es-CR" sz="2200" dirty="0" smtClean="0">
                <a:solidFill>
                  <a:schemeClr val="bg1"/>
                </a:solidFill>
                <a:ea typeface="Young" pitchFamily="2" charset="0"/>
              </a:rPr>
              <a:t>infraestructura </a:t>
            </a:r>
            <a:r>
              <a:rPr lang="es-CR" sz="2800" dirty="0" smtClean="0">
                <a:solidFill>
                  <a:schemeClr val="bg1"/>
                </a:solidFill>
                <a:ea typeface="Young" pitchFamily="2" charset="0"/>
              </a:rPr>
              <a:t>en las zonas de menor desarrollo</a:t>
            </a:r>
            <a:endParaRPr lang="es-CR" sz="28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40335" y="1764439"/>
            <a:ext cx="76388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1500" b="1" dirty="0" smtClean="0">
                <a:solidFill>
                  <a:schemeClr val="accent4"/>
                </a:solidFill>
              </a:rPr>
              <a:t>1</a:t>
            </a:r>
            <a:endParaRPr lang="es-CR" sz="11500" b="1" dirty="0">
              <a:solidFill>
                <a:schemeClr val="accent4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4636057" y="1647957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9600" b="1" dirty="0" smtClean="0">
                <a:solidFill>
                  <a:schemeClr val="accent4"/>
                </a:solidFill>
              </a:rPr>
              <a:t>2</a:t>
            </a:r>
            <a:endParaRPr lang="es-CR" sz="9600" b="1" dirty="0">
              <a:solidFill>
                <a:schemeClr val="accent4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9199388" y="2116965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9600" b="1" dirty="0" smtClean="0">
                <a:solidFill>
                  <a:schemeClr val="accent4"/>
                </a:solidFill>
              </a:rPr>
              <a:t>3</a:t>
            </a:r>
            <a:endParaRPr lang="es-CR" sz="9600" b="1" dirty="0">
              <a:solidFill>
                <a:schemeClr val="accent4"/>
              </a:solidFill>
            </a:endParaRPr>
          </a:p>
        </p:txBody>
      </p:sp>
      <p:pic>
        <p:nvPicPr>
          <p:cNvPr id="27" name="Picture 1" descr="UNICEF-MEP 3.1  15 marzo.pn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F75BC"/>
              </a:clrFrom>
              <a:clrTo>
                <a:srgbClr val="0F75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5" t="36991" r="22929" b="17406"/>
          <a:stretch/>
        </p:blipFill>
        <p:spPr>
          <a:xfrm>
            <a:off x="-342900" y="0"/>
            <a:ext cx="685800" cy="6858000"/>
          </a:xfrm>
          <a:prstGeom prst="rect">
            <a:avLst/>
          </a:prstGeom>
        </p:spPr>
      </p:pic>
      <p:pic>
        <p:nvPicPr>
          <p:cNvPr id="25" name="Picture 1" descr="UNICEF-MEP 3.1  15 marzo.pn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F75BC"/>
              </a:clrFrom>
              <a:clrTo>
                <a:srgbClr val="0F75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1" t="64487" r="25652" b="3211"/>
          <a:stretch/>
        </p:blipFill>
        <p:spPr>
          <a:xfrm>
            <a:off x="430855" y="4421913"/>
            <a:ext cx="4537374" cy="2302548"/>
          </a:xfrm>
          <a:prstGeom prst="rect">
            <a:avLst/>
          </a:prstGeom>
        </p:spPr>
      </p:pic>
      <p:pic>
        <p:nvPicPr>
          <p:cNvPr id="26" name="Picture 1" descr="UNICEF-MEP 3.1  15 marzo.pn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F75BC"/>
              </a:clrFrom>
              <a:clrTo>
                <a:srgbClr val="0F75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65957" r="63272" b="2216"/>
          <a:stretch/>
        </p:blipFill>
        <p:spPr>
          <a:xfrm>
            <a:off x="4884561" y="4519524"/>
            <a:ext cx="4245428" cy="2188029"/>
          </a:xfrm>
          <a:prstGeom prst="rect">
            <a:avLst/>
          </a:prstGeom>
        </p:spPr>
      </p:pic>
      <p:pic>
        <p:nvPicPr>
          <p:cNvPr id="31" name="Picture 1" descr="UNICEF-MEP 3.1  15 marz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" t="54240" r="84038" b="40685"/>
          <a:stretch/>
        </p:blipFill>
        <p:spPr>
          <a:xfrm>
            <a:off x="580455" y="4843423"/>
            <a:ext cx="2658713" cy="1396956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79372" y="4010794"/>
            <a:ext cx="8082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9600" b="1" dirty="0" smtClean="0">
                <a:solidFill>
                  <a:schemeClr val="accent4"/>
                </a:solidFill>
              </a:rPr>
              <a:t>4</a:t>
            </a:r>
            <a:endParaRPr lang="es-CR" sz="9600" b="1" dirty="0">
              <a:solidFill>
                <a:schemeClr val="accent4"/>
              </a:solidFill>
            </a:endParaRPr>
          </a:p>
        </p:txBody>
      </p:sp>
      <p:pic>
        <p:nvPicPr>
          <p:cNvPr id="32" name="Picture 1" descr="UNICEF-MEP 3.1  15 marz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" t="54240" r="84038" b="40685"/>
          <a:stretch/>
        </p:blipFill>
        <p:spPr>
          <a:xfrm>
            <a:off x="3032871" y="4718533"/>
            <a:ext cx="1141392" cy="802539"/>
          </a:xfrm>
          <a:prstGeom prst="rect">
            <a:avLst/>
          </a:prstGeom>
        </p:spPr>
      </p:pic>
      <p:sp>
        <p:nvSpPr>
          <p:cNvPr id="30" name="Título 1"/>
          <p:cNvSpPr txBox="1">
            <a:spLocks/>
          </p:cNvSpPr>
          <p:nvPr/>
        </p:nvSpPr>
        <p:spPr>
          <a:xfrm>
            <a:off x="756267" y="4707242"/>
            <a:ext cx="3145219" cy="16276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R" sz="2100" dirty="0" smtClean="0">
                <a:solidFill>
                  <a:schemeClr val="bg1"/>
                </a:solidFill>
                <a:latin typeface="+mn-lt"/>
                <a:ea typeface="Young" pitchFamily="2" charset="0"/>
              </a:rPr>
              <a:t>Sensibilización a la familia acerca de la importancia del componente cognitivo en el desarrollo integral      de la niñez. </a:t>
            </a:r>
          </a:p>
        </p:txBody>
      </p:sp>
      <p:pic>
        <p:nvPicPr>
          <p:cNvPr id="35" name="Picture 1" descr="UNICEF-MEP 3.1  15 marz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" t="54240" r="84038" b="40685"/>
          <a:stretch/>
        </p:blipFill>
        <p:spPr>
          <a:xfrm>
            <a:off x="6776698" y="5667671"/>
            <a:ext cx="940660" cy="647931"/>
          </a:xfrm>
          <a:prstGeom prst="rect">
            <a:avLst/>
          </a:prstGeom>
        </p:spPr>
      </p:pic>
      <p:pic>
        <p:nvPicPr>
          <p:cNvPr id="34" name="Picture 1" descr="UNICEF-MEP 3.1  15 marz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" t="54240" r="84038" b="40685"/>
          <a:stretch/>
        </p:blipFill>
        <p:spPr>
          <a:xfrm>
            <a:off x="5061850" y="4765046"/>
            <a:ext cx="1897290" cy="1475333"/>
          </a:xfrm>
          <a:prstGeom prst="rect">
            <a:avLst/>
          </a:prstGeom>
        </p:spPr>
      </p:pic>
      <p:sp>
        <p:nvSpPr>
          <p:cNvPr id="33" name="Título 1"/>
          <p:cNvSpPr txBox="1">
            <a:spLocks/>
          </p:cNvSpPr>
          <p:nvPr/>
        </p:nvSpPr>
        <p:spPr>
          <a:xfrm>
            <a:off x="5056488" y="4782350"/>
            <a:ext cx="2839672" cy="1404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R" sz="2800" dirty="0" smtClean="0">
                <a:solidFill>
                  <a:schemeClr val="bg1"/>
                </a:solidFill>
                <a:latin typeface="+mn-lt"/>
                <a:ea typeface="Young" pitchFamily="2" charset="0"/>
              </a:rPr>
              <a:t>Mejora en               calidad de            procesos aprendizaje</a:t>
            </a:r>
            <a:endParaRPr lang="es-CR" sz="2800" dirty="0">
              <a:solidFill>
                <a:schemeClr val="bg1"/>
              </a:solidFill>
              <a:latin typeface="+mn-lt"/>
              <a:ea typeface="Young" pitchFamily="2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4496404" y="3817674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9600" b="1" dirty="0" smtClean="0">
                <a:solidFill>
                  <a:schemeClr val="accent4"/>
                </a:solidFill>
              </a:rPr>
              <a:t>5</a:t>
            </a:r>
            <a:endParaRPr lang="es-CR" sz="9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0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2358" y="1726430"/>
            <a:ext cx="10219053" cy="465904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endParaRPr lang="es-ES_tradnl" sz="2811" b="1" dirty="0" smtClean="0"/>
          </a:p>
          <a:p>
            <a:pPr>
              <a:buNone/>
            </a:pPr>
            <a:endParaRPr lang="es-ES_tradnl" sz="2811" b="1" dirty="0" smtClean="0"/>
          </a:p>
          <a:p>
            <a:pPr>
              <a:buNone/>
            </a:pPr>
            <a:r>
              <a:rPr lang="es-ES_tradnl" sz="2811" b="1" dirty="0" smtClean="0">
                <a:solidFill>
                  <a:srgbClr val="996633"/>
                </a:solidFill>
              </a:rPr>
              <a:t>Las contribuciones </a:t>
            </a:r>
            <a:r>
              <a:rPr lang="es-ES_tradnl" sz="2811" b="1" dirty="0">
                <a:solidFill>
                  <a:srgbClr val="996633"/>
                </a:solidFill>
              </a:rPr>
              <a:t>del nuevo Programa consisten en</a:t>
            </a:r>
            <a:r>
              <a:rPr lang="es-ES_tradnl" sz="2811" b="1" dirty="0" smtClean="0">
                <a:solidFill>
                  <a:srgbClr val="996633"/>
                </a:solidFill>
              </a:rPr>
              <a:t>:</a:t>
            </a:r>
          </a:p>
          <a:p>
            <a:pPr>
              <a:buNone/>
            </a:pPr>
            <a:endParaRPr lang="es-CR" sz="2811" dirty="0" smtClean="0">
              <a:solidFill>
                <a:srgbClr val="996633"/>
              </a:solidFill>
            </a:endParaRPr>
          </a:p>
          <a:p>
            <a:pPr>
              <a:buNone/>
            </a:pPr>
            <a:r>
              <a:rPr lang="es-ES_tradnl" sz="2811" dirty="0">
                <a:solidFill>
                  <a:srgbClr val="996633"/>
                </a:solidFill>
              </a:rPr>
              <a:t>1</a:t>
            </a:r>
            <a:r>
              <a:rPr lang="es-ES_tradnl" sz="2811" dirty="0" smtClean="0">
                <a:solidFill>
                  <a:srgbClr val="996633"/>
                </a:solidFill>
              </a:rPr>
              <a:t>. </a:t>
            </a:r>
            <a:r>
              <a:rPr lang="es-ES_tradnl" sz="2811" b="1" dirty="0" smtClean="0">
                <a:solidFill>
                  <a:srgbClr val="996633"/>
                </a:solidFill>
              </a:rPr>
              <a:t>Presentar </a:t>
            </a:r>
            <a:r>
              <a:rPr lang="es-ES_tradnl" sz="2811" b="1" dirty="0">
                <a:solidFill>
                  <a:srgbClr val="996633"/>
                </a:solidFill>
              </a:rPr>
              <a:t>bases teóricas y metodológicas sólidas</a:t>
            </a:r>
            <a:r>
              <a:rPr lang="es-ES_tradnl" sz="2811" dirty="0">
                <a:solidFill>
                  <a:srgbClr val="996633"/>
                </a:solidFill>
              </a:rPr>
              <a:t> que reflejan razonablemente los nuevos hallazgos científicos y las tendencias internacionales;</a:t>
            </a:r>
            <a:endParaRPr lang="es-CR" sz="2811" dirty="0" smtClean="0">
              <a:solidFill>
                <a:srgbClr val="996633"/>
              </a:solidFill>
            </a:endParaRPr>
          </a:p>
          <a:p>
            <a:pPr>
              <a:buNone/>
            </a:pPr>
            <a:r>
              <a:rPr lang="es-ES_tradnl" sz="2811" dirty="0" smtClean="0">
                <a:solidFill>
                  <a:srgbClr val="996633"/>
                </a:solidFill>
              </a:rPr>
              <a:t>2. </a:t>
            </a:r>
            <a:r>
              <a:rPr lang="es-ES_tradnl" sz="2811" b="1" dirty="0" smtClean="0">
                <a:solidFill>
                  <a:srgbClr val="996633"/>
                </a:solidFill>
              </a:rPr>
              <a:t>Incorporar valiosos</a:t>
            </a:r>
            <a:r>
              <a:rPr lang="es-ES_tradnl" sz="2811" dirty="0" smtClean="0">
                <a:solidFill>
                  <a:srgbClr val="996633"/>
                </a:solidFill>
              </a:rPr>
              <a:t> </a:t>
            </a:r>
            <a:r>
              <a:rPr lang="es-ES_tradnl" sz="2811" b="1" dirty="0" smtClean="0">
                <a:solidFill>
                  <a:srgbClr val="996633"/>
                </a:solidFill>
              </a:rPr>
              <a:t>perfiles del estudiante saliente y del docente</a:t>
            </a:r>
            <a:r>
              <a:rPr lang="es-ES_tradnl" sz="2811" dirty="0" smtClean="0">
                <a:solidFill>
                  <a:srgbClr val="996633"/>
                </a:solidFill>
              </a:rPr>
              <a:t> en este nivel;</a:t>
            </a:r>
            <a:endParaRPr lang="es-CR" sz="2811" dirty="0" smtClean="0">
              <a:solidFill>
                <a:srgbClr val="996633"/>
              </a:solidFill>
            </a:endParaRPr>
          </a:p>
          <a:p>
            <a:pPr>
              <a:buNone/>
            </a:pPr>
            <a:r>
              <a:rPr lang="es-ES_tradnl" sz="2811" dirty="0" smtClean="0">
                <a:solidFill>
                  <a:srgbClr val="996633"/>
                </a:solidFill>
              </a:rPr>
              <a:t>3. </a:t>
            </a:r>
            <a:r>
              <a:rPr lang="es-ES_tradnl" sz="2811" b="1" dirty="0" smtClean="0">
                <a:solidFill>
                  <a:srgbClr val="996633"/>
                </a:solidFill>
              </a:rPr>
              <a:t>Priorizar </a:t>
            </a:r>
            <a:r>
              <a:rPr lang="es-ES_tradnl" sz="2811" b="1" dirty="0">
                <a:solidFill>
                  <a:srgbClr val="996633"/>
                </a:solidFill>
              </a:rPr>
              <a:t>la articulación entre la educación preescolar y la primaria</a:t>
            </a:r>
            <a:r>
              <a:rPr lang="es-ES_tradnl" sz="2811" dirty="0">
                <a:solidFill>
                  <a:srgbClr val="996633"/>
                </a:solidFill>
              </a:rPr>
              <a:t> para evitar el anterior patrón de repitencia y fracaso escolar en los primeros años de la primaria;</a:t>
            </a:r>
            <a:endParaRPr lang="es-CR" sz="2811" dirty="0">
              <a:solidFill>
                <a:srgbClr val="996633"/>
              </a:solidFill>
            </a:endParaRPr>
          </a:p>
          <a:p>
            <a:pPr>
              <a:buNone/>
            </a:pPr>
            <a:r>
              <a:rPr lang="es-ES_tradnl" sz="2811" dirty="0">
                <a:solidFill>
                  <a:srgbClr val="996633"/>
                </a:solidFill>
              </a:rPr>
              <a:t>4</a:t>
            </a:r>
            <a:r>
              <a:rPr lang="es-ES_tradnl" sz="2811" dirty="0" smtClean="0">
                <a:solidFill>
                  <a:srgbClr val="996633"/>
                </a:solidFill>
              </a:rPr>
              <a:t>. </a:t>
            </a:r>
            <a:r>
              <a:rPr lang="es-ES_tradnl" sz="2811" b="1" dirty="0" smtClean="0">
                <a:solidFill>
                  <a:srgbClr val="996633"/>
                </a:solidFill>
              </a:rPr>
              <a:t>Enfatizar </a:t>
            </a:r>
            <a:r>
              <a:rPr lang="es-ES_tradnl" sz="2811" b="1" dirty="0">
                <a:solidFill>
                  <a:srgbClr val="996633"/>
                </a:solidFill>
              </a:rPr>
              <a:t>el desarrollo cognitivo de los niños de preescolar, promoviendo el desarrollo de las competencias de la lectoescritura emergente</a:t>
            </a:r>
            <a:r>
              <a:rPr lang="es-ES_tradnl" sz="2811" dirty="0">
                <a:solidFill>
                  <a:srgbClr val="996633"/>
                </a:solidFill>
              </a:rPr>
              <a:t>; y</a:t>
            </a:r>
            <a:endParaRPr lang="es-CR" sz="2811" dirty="0">
              <a:solidFill>
                <a:srgbClr val="996633"/>
              </a:solidFill>
            </a:endParaRPr>
          </a:p>
          <a:p>
            <a:pPr>
              <a:buNone/>
            </a:pPr>
            <a:r>
              <a:rPr lang="es-ES_tradnl" sz="2811" dirty="0">
                <a:solidFill>
                  <a:srgbClr val="996633"/>
                </a:solidFill>
              </a:rPr>
              <a:t>5</a:t>
            </a:r>
            <a:r>
              <a:rPr lang="es-ES_tradnl" sz="2811" dirty="0" smtClean="0">
                <a:solidFill>
                  <a:srgbClr val="996633"/>
                </a:solidFill>
              </a:rPr>
              <a:t>. </a:t>
            </a:r>
            <a:r>
              <a:rPr lang="es-ES_tradnl" sz="2811" b="1" dirty="0" smtClean="0">
                <a:solidFill>
                  <a:srgbClr val="996633"/>
                </a:solidFill>
              </a:rPr>
              <a:t>Integrar </a:t>
            </a:r>
            <a:r>
              <a:rPr lang="es-ES_tradnl" sz="2811" b="1" dirty="0">
                <a:solidFill>
                  <a:srgbClr val="996633"/>
                </a:solidFill>
              </a:rPr>
              <a:t>el uso de las TICS</a:t>
            </a:r>
            <a:r>
              <a:rPr lang="es-ES_tradnl" sz="2811" dirty="0">
                <a:solidFill>
                  <a:srgbClr val="996633"/>
                </a:solidFill>
              </a:rPr>
              <a:t> en el currículo de forma explícita.</a:t>
            </a:r>
            <a:endParaRPr lang="es-CR" sz="2811" dirty="0">
              <a:solidFill>
                <a:srgbClr val="996633"/>
              </a:solidFill>
            </a:endParaRPr>
          </a:p>
          <a:p>
            <a:pPr marL="0" indent="0">
              <a:buNone/>
            </a:pPr>
            <a:endParaRPr lang="es-C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b="16186"/>
          <a:stretch>
            <a:fillRect/>
          </a:stretch>
        </p:blipFill>
        <p:spPr>
          <a:xfrm>
            <a:off x="7891252" y="360030"/>
            <a:ext cx="3708149" cy="3275184"/>
          </a:xfrm>
          <a:prstGeom prst="rect">
            <a:avLst/>
          </a:prstGeom>
        </p:spPr>
      </p:pic>
      <p:sp>
        <p:nvSpPr>
          <p:cNvPr id="7" name="Flecha derecha 5"/>
          <p:cNvSpPr/>
          <p:nvPr/>
        </p:nvSpPr>
        <p:spPr>
          <a:xfrm>
            <a:off x="793639" y="262786"/>
            <a:ext cx="5497594" cy="2306683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4400" b="1" dirty="0" smtClean="0">
                <a:solidFill>
                  <a:schemeClr val="bg1"/>
                </a:solidFill>
                <a:cs typeface="Calibri"/>
              </a:rPr>
              <a:t>Quinto Informe: </a:t>
            </a:r>
          </a:p>
          <a:p>
            <a:r>
              <a:rPr lang="es-ES_tradnl" sz="2700" b="1" dirty="0" smtClean="0">
                <a:solidFill>
                  <a:schemeClr val="bg1"/>
                </a:solidFill>
                <a:cs typeface="Calibri"/>
              </a:rPr>
              <a:t>Estado de la Educación 2015 </a:t>
            </a:r>
            <a:endParaRPr lang="es-ES_tradnl" sz="27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047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gebzeelemanilanlari.com/images/kategoriler/153d0ad8293d6f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363" y="572340"/>
            <a:ext cx="5096477" cy="559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7674" y="408778"/>
            <a:ext cx="9013813" cy="6131687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es-ES_tradnl" sz="4400" b="1" dirty="0" smtClean="0"/>
          </a:p>
          <a:p>
            <a:pPr marL="0" lvl="0" indent="0" algn="ctr">
              <a:buNone/>
            </a:pPr>
            <a:endParaRPr lang="es-ES_tradnl" sz="3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s-ES" b="1" dirty="0" smtClean="0"/>
              <a:t>No todas las direcciones regionales tienen las mismas condiciones y carácterísticas</a:t>
            </a:r>
          </a:p>
          <a:p>
            <a:pPr marL="0" indent="0">
              <a:spcBef>
                <a:spcPts val="0"/>
              </a:spcBef>
              <a:buNone/>
            </a:pPr>
            <a:endParaRPr lang="es-ES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s-ES" b="1" dirty="0" smtClean="0">
                <a:solidFill>
                  <a:srgbClr val="996633"/>
                </a:solidFill>
              </a:rPr>
              <a:t>Elementos socioeconómicos y culturales distintos</a:t>
            </a:r>
          </a:p>
          <a:p>
            <a:pPr lvl="2">
              <a:spcBef>
                <a:spcPts val="0"/>
              </a:spcBef>
            </a:pPr>
            <a:r>
              <a:rPr lang="es-ES" sz="2600" dirty="0" smtClean="0"/>
              <a:t>Características de la población</a:t>
            </a:r>
          </a:p>
          <a:p>
            <a:pPr lvl="2">
              <a:spcBef>
                <a:spcPts val="0"/>
              </a:spcBef>
            </a:pPr>
            <a:r>
              <a:rPr lang="es-ES" sz="2600" dirty="0" smtClean="0"/>
              <a:t>Recursos disponibles</a:t>
            </a:r>
          </a:p>
          <a:p>
            <a:pPr lvl="2">
              <a:spcBef>
                <a:spcPts val="0"/>
              </a:spcBef>
            </a:pPr>
            <a:r>
              <a:rPr lang="es-ES" sz="2600" dirty="0" smtClean="0"/>
              <a:t>Características de docentes: preparación inicial</a:t>
            </a:r>
          </a:p>
          <a:p>
            <a:pPr lvl="2">
              <a:spcBef>
                <a:spcPts val="0"/>
              </a:spcBef>
            </a:pPr>
            <a:endParaRPr lang="es-ES" sz="3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s-ES" b="1" dirty="0" smtClean="0">
                <a:solidFill>
                  <a:srgbClr val="996633"/>
                </a:solidFill>
              </a:rPr>
              <a:t>Gestión de la implementación distinta</a:t>
            </a:r>
          </a:p>
          <a:p>
            <a:pPr lvl="2">
              <a:spcBef>
                <a:spcPts val="0"/>
              </a:spcBef>
            </a:pPr>
            <a:r>
              <a:rPr lang="es-ES" sz="2800" dirty="0" smtClean="0"/>
              <a:t>Capacitaciones docentes</a:t>
            </a:r>
          </a:p>
          <a:p>
            <a:pPr lvl="2">
              <a:spcBef>
                <a:spcPts val="0"/>
              </a:spcBef>
            </a:pPr>
            <a:r>
              <a:rPr lang="es-ES" sz="2800" dirty="0" smtClean="0"/>
              <a:t>Seguimientos a acción de aula</a:t>
            </a:r>
          </a:p>
          <a:p>
            <a:pPr marL="0" lvl="0" indent="0" algn="ctr">
              <a:buNone/>
            </a:pPr>
            <a:endParaRPr lang="es-ES_tradnl" sz="3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654119" y="361175"/>
            <a:ext cx="865865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4000" b="1" dirty="0">
                <a:solidFill>
                  <a:srgbClr val="FF6600"/>
                </a:solidFill>
                <a:cs typeface="Calibri"/>
              </a:rPr>
              <a:t>Elementos del currículo oficial</a:t>
            </a:r>
            <a:endParaRPr lang="es-ES_tradnl" sz="3700" b="1" dirty="0" smtClean="0">
              <a:solidFill>
                <a:schemeClr val="accent4"/>
              </a:solidFill>
            </a:endParaRPr>
          </a:p>
          <a:p>
            <a:pPr lvl="0"/>
            <a:r>
              <a:rPr lang="es-ES_tradnl" sz="3700" b="1" dirty="0" smtClean="0">
                <a:solidFill>
                  <a:schemeClr val="accent4"/>
                </a:solidFill>
              </a:rPr>
              <a:t>Avance significativo pero desigual</a:t>
            </a:r>
          </a:p>
        </p:txBody>
      </p:sp>
    </p:spTree>
    <p:extLst>
      <p:ext uri="{BB962C8B-B14F-4D97-AF65-F5344CB8AC3E}">
        <p14:creationId xmlns:p14="http://schemas.microsoft.com/office/powerpoint/2010/main" val="97450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0416" y="2703165"/>
            <a:ext cx="4999686" cy="271315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s-ES_tradnl" sz="4100" dirty="0" smtClean="0">
                <a:solidFill>
                  <a:srgbClr val="996633"/>
                </a:solidFill>
              </a:rPr>
              <a:t>Papel crucial de </a:t>
            </a:r>
            <a:r>
              <a:rPr lang="es-ES_tradnl" sz="4100" b="1" dirty="0" smtClean="0">
                <a:solidFill>
                  <a:srgbClr val="996633"/>
                </a:solidFill>
              </a:rPr>
              <a:t>asesores pedagógicos regionales en el éxito de la reforma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3695" b="21043"/>
          <a:stretch>
            <a:fillRect/>
          </a:stretch>
        </p:blipFill>
        <p:spPr>
          <a:xfrm>
            <a:off x="7302833" y="827206"/>
            <a:ext cx="4889167" cy="4224136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>
            <a:off x="793639" y="262786"/>
            <a:ext cx="5497594" cy="2306683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4400" b="1" dirty="0" smtClean="0">
                <a:solidFill>
                  <a:schemeClr val="bg1"/>
                </a:solidFill>
                <a:cs typeface="Calibri"/>
              </a:rPr>
              <a:t>Quinto Informe: </a:t>
            </a:r>
          </a:p>
          <a:p>
            <a:r>
              <a:rPr lang="es-ES_tradnl" sz="2700" b="1" dirty="0" smtClean="0">
                <a:solidFill>
                  <a:schemeClr val="bg1"/>
                </a:solidFill>
                <a:cs typeface="Calibri"/>
              </a:rPr>
              <a:t>Estado de la Educación 2015 </a:t>
            </a:r>
            <a:endParaRPr lang="es-ES_tradnl" sz="27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189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21309" y="652559"/>
            <a:ext cx="6561090" cy="519995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sz="3600" b="1" dirty="0">
                <a:solidFill>
                  <a:srgbClr val="FF6600"/>
                </a:solidFill>
              </a:rPr>
              <a:t>Modular adecuadamente las exigencias en cada elemento </a:t>
            </a:r>
            <a:r>
              <a:rPr lang="es-ES" sz="3600" b="1" dirty="0" smtClean="0">
                <a:solidFill>
                  <a:srgbClr val="FF6600"/>
                </a:solidFill>
              </a:rPr>
              <a:t>del currículo</a:t>
            </a:r>
          </a:p>
          <a:p>
            <a:pPr marL="0" indent="0">
              <a:buNone/>
            </a:pPr>
            <a:endParaRPr lang="es-ES" sz="3600" b="1" dirty="0" smtClean="0"/>
          </a:p>
          <a:p>
            <a:r>
              <a:rPr lang="es-ES" sz="3600" dirty="0"/>
              <a:t>Identificar los elementos y ajustar  las demandas cognoscitivas y cognitivas al escenario </a:t>
            </a:r>
            <a:r>
              <a:rPr lang="es-ES" sz="3600" dirty="0" smtClean="0"/>
              <a:t>histórico y a la realidad que tenemos</a:t>
            </a:r>
            <a:endParaRPr lang="es-ES" sz="3600" dirty="0"/>
          </a:p>
          <a:p>
            <a:r>
              <a:rPr lang="es-ES" sz="3600" dirty="0"/>
              <a:t>Colocar en perspectiva </a:t>
            </a:r>
            <a:r>
              <a:rPr lang="es-ES" sz="3600" dirty="0" smtClean="0"/>
              <a:t>histórica: unos pasos ahora, otros después. </a:t>
            </a:r>
            <a:endParaRPr lang="es-ES" sz="3600" dirty="0"/>
          </a:p>
          <a:p>
            <a:endParaRPr lang="es-ES" dirty="0"/>
          </a:p>
        </p:txBody>
      </p:sp>
      <p:pic>
        <p:nvPicPr>
          <p:cNvPr id="4" name="Picture 4" descr="https://lh3.googleusercontent.com/-aePScfRDoO0/TiQXXsQoc-I/AAAAAAAAAXo/RdsIJDzZ64U/s512/2actividad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50" y="1473232"/>
            <a:ext cx="4414964" cy="413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06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52" y="209868"/>
            <a:ext cx="10423891" cy="562208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28577" y="4942980"/>
            <a:ext cx="5921043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900" b="1" dirty="0">
                <a:solidFill>
                  <a:srgbClr val="FF0000"/>
                </a:solidFill>
              </a:rPr>
              <a:t>Es necesaria una acción especial intensa en todas las direcciones regionales educativas</a:t>
            </a:r>
            <a:endParaRPr lang="es-ES" sz="2900" dirty="0"/>
          </a:p>
        </p:txBody>
      </p:sp>
    </p:spTree>
    <p:extLst>
      <p:ext uri="{BB962C8B-B14F-4D97-AF65-F5344CB8AC3E}">
        <p14:creationId xmlns:p14="http://schemas.microsoft.com/office/powerpoint/2010/main" val="339860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2591751"/>
            <a:ext cx="10972800" cy="4835465"/>
          </a:xfrm>
        </p:spPr>
        <p:txBody>
          <a:bodyPr>
            <a:normAutofit/>
          </a:bodyPr>
          <a:lstStyle/>
          <a:p>
            <a:r>
              <a:rPr lang="es-ES" dirty="0" smtClean="0"/>
              <a:t>Es decisivo </a:t>
            </a:r>
            <a:r>
              <a:rPr lang="es-ES" dirty="0"/>
              <a:t>trabajar con los </a:t>
            </a:r>
            <a:r>
              <a:rPr lang="es-ES" dirty="0" smtClean="0"/>
              <a:t>docentes, directoras de instituciones, padres de familia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Sería importante el diseño de un plan de acción específico </a:t>
            </a:r>
            <a:r>
              <a:rPr lang="es-ES" dirty="0"/>
              <a:t>para cada </a:t>
            </a:r>
            <a:r>
              <a:rPr lang="es-ES" dirty="0" smtClean="0"/>
              <a:t>regional de acuerdo a sus condiciones </a:t>
            </a:r>
          </a:p>
          <a:p>
            <a:endParaRPr lang="es-ES" dirty="0" smtClean="0"/>
          </a:p>
          <a:p>
            <a:r>
              <a:rPr lang="es-ES" dirty="0" smtClean="0"/>
              <a:t>Se ocupará </a:t>
            </a:r>
            <a:r>
              <a:rPr lang="es-ES" dirty="0"/>
              <a:t>en todas las </a:t>
            </a:r>
            <a:r>
              <a:rPr lang="es-ES" dirty="0" smtClean="0"/>
              <a:t>regionales el apoyo de los directores regionales y jefes de asesorías y la acción decidida de las  asesoras pedagógicas.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80832" y="375775"/>
            <a:ext cx="92055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" sz="3800" b="1" dirty="0">
                <a:solidFill>
                  <a:schemeClr val="accent6"/>
                </a:solidFill>
              </a:rPr>
              <a:t>Se trata de intentar que en todo el </a:t>
            </a:r>
            <a:r>
              <a:rPr lang="es-ES" sz="3800" b="1" dirty="0" smtClean="0">
                <a:solidFill>
                  <a:schemeClr val="accent6"/>
                </a:solidFill>
              </a:rPr>
              <a:t>país la reforma sea exitosa</a:t>
            </a:r>
            <a:endParaRPr lang="es-ES" sz="3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93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6" b="4210"/>
          <a:stretch/>
        </p:blipFill>
        <p:spPr>
          <a:xfrm>
            <a:off x="-245561" y="-7442"/>
            <a:ext cx="10230853" cy="68654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67512" y="4598765"/>
            <a:ext cx="9024488" cy="16935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3"/>
          <p:cNvSpPr/>
          <p:nvPr/>
        </p:nvSpPr>
        <p:spPr>
          <a:xfrm>
            <a:off x="2323190" y="4588642"/>
            <a:ext cx="9617016" cy="1738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4400" b="1" dirty="0">
                <a:solidFill>
                  <a:schemeClr val="bg1"/>
                </a:solidFill>
              </a:rPr>
              <a:t>Este </a:t>
            </a:r>
            <a:r>
              <a:rPr lang="es-ES" sz="4400" b="1" dirty="0" smtClean="0">
                <a:solidFill>
                  <a:schemeClr val="bg1"/>
                </a:solidFill>
              </a:rPr>
              <a:t>desafío convoca la competencia</a:t>
            </a:r>
          </a:p>
          <a:p>
            <a:pPr algn="r"/>
            <a:r>
              <a:rPr lang="es-ES" sz="6100" b="1" dirty="0" smtClean="0">
                <a:solidFill>
                  <a:schemeClr val="bg1"/>
                </a:solidFill>
              </a:rPr>
              <a:t> y el compromiso de todos</a:t>
            </a:r>
            <a:endParaRPr lang="es-ES" sz="6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7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94426" y="422959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CR" b="1" dirty="0" smtClean="0">
                <a:latin typeface="Calibri"/>
                <a:ea typeface="Young" pitchFamily="2" charset="0"/>
                <a:cs typeface="Calibri"/>
              </a:rPr>
              <a:t>Identificación de lugares donde hay niñas y niños fuera del centro educativo</a:t>
            </a:r>
            <a:endParaRPr lang="es-CR" b="1" dirty="0">
              <a:latin typeface="Calibri"/>
              <a:ea typeface="Young" pitchFamily="2" charset="0"/>
              <a:cs typeface="Calibri"/>
            </a:endParaRPr>
          </a:p>
        </p:txBody>
      </p:sp>
      <p:pic>
        <p:nvPicPr>
          <p:cNvPr id="9" name="Picture 1" descr="UNICEF-MEP 3.1  15 marzo.pn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13A89E"/>
              </a:clrFrom>
              <a:clrTo>
                <a:srgbClr val="13A89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43" b="62226" l="16933" r="34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87" t="41464" r="63598" b="35435"/>
          <a:stretch/>
        </p:blipFill>
        <p:spPr>
          <a:xfrm>
            <a:off x="3766971" y="1307789"/>
            <a:ext cx="4598911" cy="3129155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4795671" y="386074"/>
            <a:ext cx="2938629" cy="2382619"/>
            <a:chOff x="277368" y="1461194"/>
            <a:chExt cx="3865730" cy="3015271"/>
          </a:xfrm>
        </p:grpSpPr>
        <p:sp>
          <p:nvSpPr>
            <p:cNvPr id="16" name="Elipse 15"/>
            <p:cNvSpPr/>
            <p:nvPr/>
          </p:nvSpPr>
          <p:spPr>
            <a:xfrm>
              <a:off x="1773187" y="2093244"/>
              <a:ext cx="874091" cy="8740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pic>
          <p:nvPicPr>
            <p:cNvPr id="17" name="Picture 2" descr="http://wrap.seigualdad.gob.es/recursos/img/ubicacion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368" y="1461194"/>
              <a:ext cx="3865730" cy="3015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CuadroTexto 13"/>
          <p:cNvSpPr txBox="1"/>
          <p:nvPr/>
        </p:nvSpPr>
        <p:spPr>
          <a:xfrm>
            <a:off x="2619363" y="1270231"/>
            <a:ext cx="76388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3900" b="1" dirty="0" smtClean="0">
                <a:solidFill>
                  <a:schemeClr val="accent4"/>
                </a:solidFill>
              </a:rPr>
              <a:t>1</a:t>
            </a:r>
            <a:endParaRPr lang="es-CR" sz="115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5431235" y="933581"/>
            <a:ext cx="59707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3000" b="0" i="0" dirty="0" smtClean="0">
                <a:solidFill>
                  <a:srgbClr val="000000"/>
                </a:solidFill>
                <a:effectLst/>
              </a:rPr>
              <a:t>Base de datos con la identificación de los distritos prioritarios donde hay baja asistencia de niños y niñas al Ciclo Materno Infantil</a:t>
            </a:r>
            <a:endParaRPr lang="es-CR" sz="3000" dirty="0"/>
          </a:p>
        </p:txBody>
      </p:sp>
      <p:grpSp>
        <p:nvGrpSpPr>
          <p:cNvPr id="21" name="Grupo 20"/>
          <p:cNvGrpSpPr/>
          <p:nvPr/>
        </p:nvGrpSpPr>
        <p:grpSpPr>
          <a:xfrm>
            <a:off x="-17520" y="2120068"/>
            <a:ext cx="3666806" cy="2973020"/>
            <a:chOff x="277368" y="1461194"/>
            <a:chExt cx="3865730" cy="3015271"/>
          </a:xfrm>
        </p:grpSpPr>
        <p:sp>
          <p:nvSpPr>
            <p:cNvPr id="22" name="Elipse 21"/>
            <p:cNvSpPr/>
            <p:nvPr/>
          </p:nvSpPr>
          <p:spPr>
            <a:xfrm>
              <a:off x="1773187" y="2093244"/>
              <a:ext cx="874091" cy="8740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pic>
          <p:nvPicPr>
            <p:cNvPr id="23" name="Picture 2" descr="http://wrap.seigualdad.gob.es/recursos/img/ubicacion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368" y="1461194"/>
              <a:ext cx="3865730" cy="3015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CuadroTexto 23"/>
          <p:cNvSpPr txBox="1"/>
          <p:nvPr/>
        </p:nvSpPr>
        <p:spPr>
          <a:xfrm>
            <a:off x="-1300" y="931871"/>
            <a:ext cx="76388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3900" b="1" dirty="0" smtClean="0">
                <a:solidFill>
                  <a:schemeClr val="accent4"/>
                </a:solidFill>
              </a:rPr>
              <a:t>1</a:t>
            </a:r>
            <a:endParaRPr lang="es-CR" sz="11500" b="1" dirty="0">
              <a:solidFill>
                <a:schemeClr val="accent4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3373632" y="914462"/>
            <a:ext cx="182880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1028" name="Picture 4" descr="https://lh3.googleusercontent.com/-aePScfRDoO0/TiQXXsQoc-I/AAAAAAAAAXo/RdsIJDzZ64U/s512/2actividad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434" y="1180630"/>
            <a:ext cx="1371195" cy="128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ángulo 30"/>
          <p:cNvSpPr/>
          <p:nvPr/>
        </p:nvSpPr>
        <p:spPr>
          <a:xfrm>
            <a:off x="5427320" y="3950853"/>
            <a:ext cx="62122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3000" b="0" i="0" dirty="0" smtClean="0">
                <a:solidFill>
                  <a:srgbClr val="000000"/>
                </a:solidFill>
                <a:effectLst/>
              </a:rPr>
              <a:t>Incorporación en la Censo Nacional de la variable de educación preescolar relacionada con peso y talla</a:t>
            </a:r>
            <a:endParaRPr lang="es-CR" sz="3000" dirty="0"/>
          </a:p>
        </p:txBody>
      </p:sp>
      <p:pic>
        <p:nvPicPr>
          <p:cNvPr id="32" name="Picture 12" descr="http://www.unkilodeayuda.org.mx/media/images/indentificacion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632" y="3798731"/>
            <a:ext cx="2068416" cy="153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7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-17520" y="2120068"/>
            <a:ext cx="3666806" cy="2973020"/>
            <a:chOff x="277368" y="1461194"/>
            <a:chExt cx="3865730" cy="3015271"/>
          </a:xfrm>
        </p:grpSpPr>
        <p:sp>
          <p:nvSpPr>
            <p:cNvPr id="6" name="Elipse 5"/>
            <p:cNvSpPr/>
            <p:nvPr/>
          </p:nvSpPr>
          <p:spPr>
            <a:xfrm>
              <a:off x="1773187" y="2093244"/>
              <a:ext cx="874091" cy="8740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pic>
          <p:nvPicPr>
            <p:cNvPr id="7" name="Picture 2" descr="http://wrap.seigualdad.gob.es/recursos/img/ubicacion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368" y="1461194"/>
              <a:ext cx="3865730" cy="3015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uadroTexto 7"/>
          <p:cNvSpPr txBox="1"/>
          <p:nvPr/>
        </p:nvSpPr>
        <p:spPr>
          <a:xfrm>
            <a:off x="-1300" y="931871"/>
            <a:ext cx="76388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3900" b="1" dirty="0" smtClean="0">
                <a:solidFill>
                  <a:schemeClr val="accent4"/>
                </a:solidFill>
              </a:rPr>
              <a:t>1</a:t>
            </a:r>
            <a:endParaRPr lang="es-CR" sz="11500" b="1" dirty="0">
              <a:solidFill>
                <a:schemeClr val="accent4"/>
              </a:solidFill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3992186" y="314920"/>
            <a:ext cx="6496050" cy="1643818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4400" dirty="0" smtClean="0"/>
              <a:t>Hacia adónde vamos</a:t>
            </a:r>
            <a:endParaRPr lang="es-CR" sz="4400" dirty="0"/>
          </a:p>
        </p:txBody>
      </p:sp>
      <p:sp>
        <p:nvSpPr>
          <p:cNvPr id="10" name="Rectángulo 9"/>
          <p:cNvSpPr/>
          <p:nvPr/>
        </p:nvSpPr>
        <p:spPr>
          <a:xfrm>
            <a:off x="3476625" y="2085738"/>
            <a:ext cx="54594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R" sz="3600" dirty="0">
                <a:solidFill>
                  <a:srgbClr val="000000"/>
                </a:solidFill>
              </a:rPr>
              <a:t>Generar un sistema de información en educación preescolar que facilite la línea base y la toma de decisiones en educación en la primera infancia.</a:t>
            </a:r>
          </a:p>
        </p:txBody>
      </p:sp>
      <p:sp>
        <p:nvSpPr>
          <p:cNvPr id="16" name="Elipse 15"/>
          <p:cNvSpPr/>
          <p:nvPr/>
        </p:nvSpPr>
        <p:spPr>
          <a:xfrm>
            <a:off x="11406560" y="5115809"/>
            <a:ext cx="408830" cy="4249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8" name="Elipse 17"/>
          <p:cNvSpPr/>
          <p:nvPr/>
        </p:nvSpPr>
        <p:spPr>
          <a:xfrm>
            <a:off x="9164832" y="2696189"/>
            <a:ext cx="182880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19" name="Picture 4" descr="https://lh3.googleusercontent.com/-aePScfRDoO0/TiQXXsQoc-I/AAAAAAAAAXo/RdsIJDzZ64U/s512/2actividad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634" y="2962357"/>
            <a:ext cx="1371195" cy="128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80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676" y="3383144"/>
            <a:ext cx="10697574" cy="2387600"/>
          </a:xfrm>
        </p:spPr>
        <p:txBody>
          <a:bodyPr>
            <a:normAutofit/>
          </a:bodyPr>
          <a:lstStyle/>
          <a:p>
            <a:r>
              <a:rPr lang="es-CR" b="1" dirty="0">
                <a:latin typeface="Calibri"/>
                <a:ea typeface="Young" pitchFamily="2" charset="0"/>
                <a:cs typeface="Calibri"/>
              </a:rPr>
              <a:t>Asignación de </a:t>
            </a:r>
            <a:r>
              <a:rPr lang="es-CR" b="1" dirty="0" smtClean="0">
                <a:latin typeface="Calibri"/>
                <a:ea typeface="Young" pitchFamily="2" charset="0"/>
                <a:cs typeface="Calibri"/>
              </a:rPr>
              <a:t>plazas </a:t>
            </a:r>
            <a:r>
              <a:rPr lang="es-CR" b="1" dirty="0">
                <a:latin typeface="Calibri"/>
                <a:ea typeface="Young" pitchFamily="2" charset="0"/>
                <a:cs typeface="Calibri"/>
              </a:rPr>
              <a:t/>
            </a:r>
            <a:br>
              <a:rPr lang="es-CR" b="1" dirty="0">
                <a:latin typeface="Calibri"/>
                <a:ea typeface="Young" pitchFamily="2" charset="0"/>
                <a:cs typeface="Calibri"/>
              </a:rPr>
            </a:br>
            <a:r>
              <a:rPr lang="es-CR" b="1" dirty="0">
                <a:latin typeface="Calibri"/>
                <a:ea typeface="Young" pitchFamily="2" charset="0"/>
                <a:cs typeface="Calibri"/>
              </a:rPr>
              <a:t>docentes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571863" y="635231"/>
            <a:ext cx="76388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3900" b="1" dirty="0" smtClean="0">
                <a:solidFill>
                  <a:schemeClr val="accent4"/>
                </a:solidFill>
              </a:rPr>
              <a:t>2</a:t>
            </a:r>
            <a:endParaRPr lang="es-CR" sz="11500" b="1" dirty="0">
              <a:solidFill>
                <a:schemeClr val="accent4"/>
              </a:solidFill>
            </a:endParaRPr>
          </a:p>
        </p:txBody>
      </p:sp>
      <p:pic>
        <p:nvPicPr>
          <p:cNvPr id="10" name="Picture 1" descr="UNICEF-MEP 3.1  15 marzo.pn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F75BC"/>
              </a:clrFrom>
              <a:clrTo>
                <a:srgbClr val="0F75B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853" b="61634" l="57267" r="70767">
                        <a14:foregroundMark x1="67700" y1="57075" x2="67700" y2="57075"/>
                        <a14:foregroundMark x1="69233" y1="56246" x2="69233" y2="56246"/>
                        <a14:foregroundMark x1="68833" y1="59443" x2="68833" y2="59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19" t="39315" r="28965" b="37963"/>
          <a:stretch/>
        </p:blipFill>
        <p:spPr>
          <a:xfrm>
            <a:off x="5060631" y="635231"/>
            <a:ext cx="3695700" cy="352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7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54538" y="2589607"/>
            <a:ext cx="676275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4400" dirty="0" smtClean="0">
                <a:solidFill>
                  <a:srgbClr val="000000"/>
                </a:solidFill>
              </a:rPr>
              <a:t>Aumentar </a:t>
            </a:r>
            <a:r>
              <a:rPr lang="es-CR" sz="4400" dirty="0">
                <a:solidFill>
                  <a:srgbClr val="000000"/>
                </a:solidFill>
              </a:rPr>
              <a:t>la cobertura de códigos en educación preescolar y asignación de códigos a servicio de cuido </a:t>
            </a:r>
            <a:r>
              <a:rPr lang="es-CR" sz="4400" dirty="0" smtClean="0">
                <a:solidFill>
                  <a:srgbClr val="000000"/>
                </a:solidFill>
              </a:rPr>
              <a:t>estatales (60 plazas nuevas)</a:t>
            </a:r>
            <a:endParaRPr lang="es-CR" sz="4400" dirty="0">
              <a:solidFill>
                <a:srgbClr val="00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35013" y="243630"/>
            <a:ext cx="76388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3900" b="1" dirty="0" smtClean="0">
                <a:solidFill>
                  <a:schemeClr val="accent4"/>
                </a:solidFill>
              </a:rPr>
              <a:t>2</a:t>
            </a:r>
            <a:endParaRPr lang="es-CR" sz="11500" b="1" dirty="0">
              <a:solidFill>
                <a:schemeClr val="accent4"/>
              </a:solidFill>
            </a:endParaRPr>
          </a:p>
        </p:txBody>
      </p:sp>
      <p:pic>
        <p:nvPicPr>
          <p:cNvPr id="6" name="Picture 1" descr="UNICEF-MEP 3.1  15 marzo.pn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F75BC"/>
              </a:clrFrom>
              <a:clrTo>
                <a:srgbClr val="0F75B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853" b="61634" l="57267" r="70767">
                        <a14:foregroundMark x1="67700" y1="57075" x2="67700" y2="57075"/>
                        <a14:foregroundMark x1="69233" y1="56246" x2="69233" y2="56246"/>
                        <a14:foregroundMark x1="68833" y1="59443" x2="68833" y2="59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19" t="39315" r="28965" b="37963"/>
          <a:stretch/>
        </p:blipFill>
        <p:spPr>
          <a:xfrm>
            <a:off x="254000" y="2251990"/>
            <a:ext cx="3695700" cy="3523806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>
            <a:off x="4654538" y="666569"/>
            <a:ext cx="6496050" cy="1643818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4400" b="1" dirty="0" smtClean="0"/>
              <a:t>Dónde estamos </a:t>
            </a:r>
            <a:endParaRPr lang="es-CR" sz="4400" b="1" dirty="0"/>
          </a:p>
        </p:txBody>
      </p:sp>
    </p:spTree>
    <p:extLst>
      <p:ext uri="{BB962C8B-B14F-4D97-AF65-F5344CB8AC3E}">
        <p14:creationId xmlns:p14="http://schemas.microsoft.com/office/powerpoint/2010/main" val="38390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85090" y="3619347"/>
            <a:ext cx="9144000" cy="2387600"/>
          </a:xfrm>
        </p:spPr>
        <p:txBody>
          <a:bodyPr>
            <a:normAutofit/>
          </a:bodyPr>
          <a:lstStyle/>
          <a:p>
            <a:r>
              <a:rPr lang="es-CR" sz="5400" b="1" dirty="0">
                <a:latin typeface="Calibri"/>
                <a:ea typeface="Young" pitchFamily="2" charset="0"/>
                <a:cs typeface="Calibri"/>
              </a:rPr>
              <a:t>Mejoras en infraestructura en las zonas de menor desarrollo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153013" y="-285519"/>
            <a:ext cx="76388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3900" b="1" dirty="0" smtClean="0">
                <a:solidFill>
                  <a:schemeClr val="accent4"/>
                </a:solidFill>
              </a:rPr>
              <a:t>3</a:t>
            </a:r>
            <a:endParaRPr lang="es-CR" sz="11500" b="1" dirty="0">
              <a:solidFill>
                <a:schemeClr val="accent4"/>
              </a:solidFill>
            </a:endParaRPr>
          </a:p>
        </p:txBody>
      </p:sp>
      <p:pic>
        <p:nvPicPr>
          <p:cNvPr id="8" name="Picture 1" descr="UNICEF-MEP 3.1  15 marzo.pn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F75BC"/>
              </a:clrFrom>
              <a:clrTo>
                <a:srgbClr val="0F75B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988" b="94612" l="80867" r="97733">
                        <a14:foregroundMark x1="84367" y1="86975" x2="84367" y2="8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396" t="79217" r="1975" b="4710"/>
          <a:stretch/>
        </p:blipFill>
        <p:spPr>
          <a:xfrm>
            <a:off x="3399091" y="969887"/>
            <a:ext cx="608680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53850" y="3106640"/>
            <a:ext cx="577879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R" sz="3800" dirty="0" smtClean="0">
              <a:solidFill>
                <a:srgbClr val="000000"/>
              </a:solidFill>
            </a:endParaRPr>
          </a:p>
          <a:p>
            <a:pPr algn="ctr"/>
            <a:endParaRPr lang="es-CR" sz="3800" dirty="0">
              <a:solidFill>
                <a:srgbClr val="000000"/>
              </a:solidFill>
            </a:endParaRPr>
          </a:p>
          <a:p>
            <a:pPr algn="ctr"/>
            <a:r>
              <a:rPr lang="es-CR" sz="3800" dirty="0" smtClean="0">
                <a:solidFill>
                  <a:srgbClr val="000000"/>
                </a:solidFill>
              </a:rPr>
              <a:t>102 </a:t>
            </a:r>
            <a:r>
              <a:rPr lang="es-CR" sz="3800" dirty="0">
                <a:solidFill>
                  <a:srgbClr val="000000"/>
                </a:solidFill>
              </a:rPr>
              <a:t>centros educativos con proyectos de infraestructura y </a:t>
            </a:r>
            <a:r>
              <a:rPr lang="es-CR" sz="3800" dirty="0" smtClean="0">
                <a:solidFill>
                  <a:srgbClr val="000000"/>
                </a:solidFill>
              </a:rPr>
              <a:t>conectividad.</a:t>
            </a:r>
          </a:p>
          <a:p>
            <a:endParaRPr lang="es-CR" sz="3800" dirty="0">
              <a:solidFill>
                <a:srgbClr val="000000"/>
              </a:solidFill>
            </a:endParaRPr>
          </a:p>
        </p:txBody>
      </p:sp>
      <p:pic>
        <p:nvPicPr>
          <p:cNvPr id="6" name="Picture 1" descr="UNICEF-MEP 3.1  15 marzo.pn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F75BC"/>
              </a:clrFrom>
              <a:clrTo>
                <a:srgbClr val="0F75B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988" b="94612" l="80867" r="97733">
                        <a14:foregroundMark x1="84367" y1="86975" x2="84367" y2="8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392" t="79217" r="1975" b="4710"/>
          <a:stretch/>
        </p:blipFill>
        <p:spPr>
          <a:xfrm>
            <a:off x="914399" y="2611770"/>
            <a:ext cx="2989910" cy="254442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84809" y="765557"/>
            <a:ext cx="76388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3900" b="1" dirty="0" smtClean="0">
                <a:solidFill>
                  <a:schemeClr val="accent4"/>
                </a:solidFill>
              </a:rPr>
              <a:t>3</a:t>
            </a:r>
            <a:endParaRPr lang="es-CR" sz="11500" b="1" dirty="0">
              <a:solidFill>
                <a:schemeClr val="accent4"/>
              </a:solidFill>
            </a:endParaRPr>
          </a:p>
        </p:txBody>
      </p:sp>
      <p:pic>
        <p:nvPicPr>
          <p:cNvPr id="6146" name="Picture 2" descr="http://www.wirelesslogic.com/wp-content/uploads/2013/09/Airtime-3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937" y="2411922"/>
            <a:ext cx="2985319" cy="227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echa derecha 7"/>
          <p:cNvSpPr/>
          <p:nvPr/>
        </p:nvSpPr>
        <p:spPr>
          <a:xfrm>
            <a:off x="695447" y="329696"/>
            <a:ext cx="6496050" cy="1643818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4400" dirty="0" smtClean="0"/>
              <a:t>Dónde estamos </a:t>
            </a:r>
            <a:endParaRPr lang="es-CR" sz="4400" dirty="0"/>
          </a:p>
        </p:txBody>
      </p:sp>
    </p:spTree>
    <p:extLst>
      <p:ext uri="{BB962C8B-B14F-4D97-AF65-F5344CB8AC3E}">
        <p14:creationId xmlns:p14="http://schemas.microsoft.com/office/powerpoint/2010/main" val="368505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839</Words>
  <Application>Microsoft Office PowerPoint</Application>
  <PresentationFormat>Panorámica</PresentationFormat>
  <Paragraphs>126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4" baseType="lpstr">
      <vt:lpstr>Arial</vt:lpstr>
      <vt:lpstr>Arial</vt:lpstr>
      <vt:lpstr>Calibri</vt:lpstr>
      <vt:lpstr>Calibri </vt:lpstr>
      <vt:lpstr>Calibri Light</vt:lpstr>
      <vt:lpstr>Symbol</vt:lpstr>
      <vt:lpstr>Young</vt:lpstr>
      <vt:lpstr>Tema de Office</vt:lpstr>
      <vt:lpstr>Presentación de PowerPoint</vt:lpstr>
      <vt:lpstr>Asignación de  plazas  docentes</vt:lpstr>
      <vt:lpstr>Identificación de lugares donde hay niñas y niños fuera del centro educativo</vt:lpstr>
      <vt:lpstr>Presentación de PowerPoint</vt:lpstr>
      <vt:lpstr>Presentación de PowerPoint</vt:lpstr>
      <vt:lpstr>Asignación de plazas  docentes</vt:lpstr>
      <vt:lpstr>Presentación de PowerPoint</vt:lpstr>
      <vt:lpstr>Mejoras en infraestructura en las zonas de menor desarrollo</vt:lpstr>
      <vt:lpstr>Presentación de PowerPoint</vt:lpstr>
      <vt:lpstr>Sensibilización a la familia acerca de la importancia del componente cognitivo en el desarrollo integral de la niñez. </vt:lpstr>
      <vt:lpstr>Presentación de PowerPoint</vt:lpstr>
      <vt:lpstr>Presentación de PowerPoint</vt:lpstr>
      <vt:lpstr>Presentación de PowerPoint</vt:lpstr>
      <vt:lpstr>Mejora en la calidad de los procesos de aprendizaje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Identificación de lugares donde hay niñas y niños fuera del centro educativo</dc:title>
  <dc:creator>Marianella</dc:creator>
  <cp:lastModifiedBy>Kabidia Ramírez Jiménez</cp:lastModifiedBy>
  <cp:revision>74</cp:revision>
  <dcterms:created xsi:type="dcterms:W3CDTF">2016-03-29T13:35:03Z</dcterms:created>
  <dcterms:modified xsi:type="dcterms:W3CDTF">2016-03-31T15:34:48Z</dcterms:modified>
</cp:coreProperties>
</file>