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9" r:id="rId4"/>
    <p:sldId id="262" r:id="rId5"/>
    <p:sldId id="285" r:id="rId6"/>
    <p:sldId id="294" r:id="rId7"/>
    <p:sldId id="286" r:id="rId8"/>
    <p:sldId id="263" r:id="rId9"/>
    <p:sldId id="287" r:id="rId10"/>
    <p:sldId id="288" r:id="rId11"/>
    <p:sldId id="264" r:id="rId12"/>
    <p:sldId id="289" r:id="rId13"/>
    <p:sldId id="295" r:id="rId14"/>
    <p:sldId id="290" r:id="rId15"/>
    <p:sldId id="267" r:id="rId16"/>
    <p:sldId id="270" r:id="rId17"/>
    <p:sldId id="291" r:id="rId18"/>
    <p:sldId id="292" r:id="rId19"/>
    <p:sldId id="293" r:id="rId20"/>
    <p:sldId id="279" r:id="rId21"/>
  </p:sldIdLst>
  <p:sldSz cx="9144000" cy="5143500" type="screen16x9"/>
  <p:notesSz cx="6858000" cy="9144000"/>
  <p:embeddedFontLs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Bahnschrift SemiBold" panose="020B0502040204020203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irmala UI Semilight" panose="020B0402040204020203" pitchFamily="34" charset="0"/>
      <p:regular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bold r:id="rId38"/>
      <p:italic r:id="rId39"/>
      <p:boldItalic r:id="rId40"/>
    </p:embeddedFont>
    <p:embeddedFont>
      <p:font typeface="Segoe UI Light" panose="020B0502040204020203" pitchFamily="34" charset="0"/>
      <p:regular r:id="rId41"/>
      <p:italic r:id="rId42"/>
    </p:embeddedFont>
    <p:embeddedFont>
      <p:font typeface="Segoe UI Semilight" panose="020B0402040204020203" pitchFamily="34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anessa Montero Vargas" initials="MVMV" lastIdx="29" clrIdx="0">
    <p:extLst>
      <p:ext uri="{19B8F6BF-5375-455C-9EA6-DF929625EA0E}">
        <p15:presenceInfo xmlns:p15="http://schemas.microsoft.com/office/powerpoint/2012/main" userId="S-1-5-21-4220645295-799019757-2532917102-4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E90C55-D784-4421-B176-257EDD1BF196}">
  <a:tblStyle styleId="{0CE90C55-D784-4421-B176-257EDD1BF1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Arce Vega" userId="a3658d51-2ba0-45b0-8035-918ac0a2f94a" providerId="ADAL" clId="{7B909792-A56D-4889-B5D9-098797D94EB0}"/>
    <pc:docChg chg="custSel modSld">
      <pc:chgData name="Adriana Arce Vega" userId="a3658d51-2ba0-45b0-8035-918ac0a2f94a" providerId="ADAL" clId="{7B909792-A56D-4889-B5D9-098797D94EB0}" dt="2023-07-14T15:22:59.350" v="33"/>
      <pc:docMkLst>
        <pc:docMk/>
      </pc:docMkLst>
      <pc:sldChg chg="modSp mod">
        <pc:chgData name="Adriana Arce Vega" userId="a3658d51-2ba0-45b0-8035-918ac0a2f94a" providerId="ADAL" clId="{7B909792-A56D-4889-B5D9-098797D94EB0}" dt="2023-07-14T15:19:45.590" v="2" actId="33524"/>
        <pc:sldMkLst>
          <pc:docMk/>
          <pc:sldMk cId="0" sldId="263"/>
        </pc:sldMkLst>
        <pc:spChg chg="mod">
          <ac:chgData name="Adriana Arce Vega" userId="a3658d51-2ba0-45b0-8035-918ac0a2f94a" providerId="ADAL" clId="{7B909792-A56D-4889-B5D9-098797D94EB0}" dt="2023-07-14T15:19:45.590" v="2" actId="33524"/>
          <ac:spMkLst>
            <pc:docMk/>
            <pc:sldMk cId="0" sldId="263"/>
            <ac:spMk id="268" creationId="{00000000-0000-0000-0000-000000000000}"/>
          </ac:spMkLst>
        </pc:spChg>
      </pc:sldChg>
      <pc:sldChg chg="modSp mod">
        <pc:chgData name="Adriana Arce Vega" userId="a3658d51-2ba0-45b0-8035-918ac0a2f94a" providerId="ADAL" clId="{7B909792-A56D-4889-B5D9-098797D94EB0}" dt="2023-07-14T15:22:59.350" v="33"/>
        <pc:sldMkLst>
          <pc:docMk/>
          <pc:sldMk cId="0" sldId="279"/>
        </pc:sldMkLst>
        <pc:spChg chg="mod">
          <ac:chgData name="Adriana Arce Vega" userId="a3658d51-2ba0-45b0-8035-918ac0a2f94a" providerId="ADAL" clId="{7B909792-A56D-4889-B5D9-098797D94EB0}" dt="2023-07-14T15:22:59.350" v="33"/>
          <ac:spMkLst>
            <pc:docMk/>
            <pc:sldMk cId="0" sldId="279"/>
            <ac:spMk id="2" creationId="{300186FA-FE47-0F93-EBAC-176A75727546}"/>
          </ac:spMkLst>
        </pc:spChg>
      </pc:sldChg>
      <pc:sldChg chg="modSp mod">
        <pc:chgData name="Adriana Arce Vega" userId="a3658d51-2ba0-45b0-8035-918ac0a2f94a" providerId="ADAL" clId="{7B909792-A56D-4889-B5D9-098797D94EB0}" dt="2023-07-14T15:19:24.026" v="1" actId="20577"/>
        <pc:sldMkLst>
          <pc:docMk/>
          <pc:sldMk cId="2603298248" sldId="285"/>
        </pc:sldMkLst>
        <pc:spChg chg="mod">
          <ac:chgData name="Adriana Arce Vega" userId="a3658d51-2ba0-45b0-8035-918ac0a2f94a" providerId="ADAL" clId="{7B909792-A56D-4889-B5D9-098797D94EB0}" dt="2023-07-14T15:19:24.026" v="1" actId="20577"/>
          <ac:spMkLst>
            <pc:docMk/>
            <pc:sldMk cId="2603298248" sldId="285"/>
            <ac:spMk id="2" creationId="{47CE2433-4D43-74F9-7D5D-16D5F927F3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502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63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35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57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45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2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564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5748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27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715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03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85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59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72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68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86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8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16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ecaspostsecundarial@mep.go.c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3F3A1153-3377-EEC8-D943-0D6AE4EE8E90}"/>
              </a:ext>
            </a:extLst>
          </p:cNvPr>
          <p:cNvSpPr txBox="1"/>
          <p:nvPr/>
        </p:nvSpPr>
        <p:spPr>
          <a:xfrm>
            <a:off x="-857389" y="1255635"/>
            <a:ext cx="8635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Dirección de Programas de Equidad</a:t>
            </a:r>
          </a:p>
          <a:p>
            <a:pPr algn="ctr"/>
            <a:r>
              <a:rPr lang="es-E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Programa de Becas</a:t>
            </a:r>
          </a:p>
          <a:p>
            <a:pPr algn="ctr"/>
            <a:endParaRPr lang="es-CR" sz="3000" b="1" dirty="0">
              <a:solidFill>
                <a:schemeClr val="accent1">
                  <a:lumMod val="20000"/>
                  <a:lumOff val="80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0A37A-EC6D-A66C-68C1-07F6F3FEB014}"/>
              </a:ext>
            </a:extLst>
          </p:cNvPr>
          <p:cNvSpPr txBox="1"/>
          <p:nvPr/>
        </p:nvSpPr>
        <p:spPr>
          <a:xfrm>
            <a:off x="-287161" y="2244925"/>
            <a:ext cx="7857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Becas de Postsecundaria</a:t>
            </a:r>
          </a:p>
        </p:txBody>
      </p:sp>
      <p:sp>
        <p:nvSpPr>
          <p:cNvPr id="5" name="CuadroTexto 12">
            <a:extLst>
              <a:ext uri="{FF2B5EF4-FFF2-40B4-BE49-F238E27FC236}">
                <a16:creationId xmlns:a16="http://schemas.microsoft.com/office/drawing/2014/main" id="{75CA9E17-1D9D-A20A-4636-D9A76EE6A568}"/>
              </a:ext>
            </a:extLst>
          </p:cNvPr>
          <p:cNvSpPr txBox="1"/>
          <p:nvPr/>
        </p:nvSpPr>
        <p:spPr>
          <a:xfrm>
            <a:off x="-857389" y="2957216"/>
            <a:ext cx="863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4"/>
                </a:solidFill>
              </a:rPr>
              <a:t>DVM-A-DPE-0120-2022 </a:t>
            </a:r>
          </a:p>
          <a:p>
            <a:pPr algn="ctr"/>
            <a:r>
              <a:rPr lang="es-ES" sz="1600" b="1" dirty="0">
                <a:solidFill>
                  <a:schemeClr val="accent4"/>
                </a:solidFill>
              </a:rPr>
              <a:t>Lineamientos para la asignación de Becas de Post-secundaria</a:t>
            </a:r>
          </a:p>
        </p:txBody>
      </p:sp>
      <p:sp>
        <p:nvSpPr>
          <p:cNvPr id="8" name="Google Shape;192;p12">
            <a:extLst>
              <a:ext uri="{FF2B5EF4-FFF2-40B4-BE49-F238E27FC236}">
                <a16:creationId xmlns:a16="http://schemas.microsoft.com/office/drawing/2014/main" id="{1B7DFFA4-6F42-FD91-55A7-F51F933EDE4B}"/>
              </a:ext>
            </a:extLst>
          </p:cNvPr>
          <p:cNvSpPr txBox="1">
            <a:spLocks/>
          </p:cNvSpPr>
          <p:nvPr/>
        </p:nvSpPr>
        <p:spPr>
          <a:xfrm>
            <a:off x="3460131" y="4351020"/>
            <a:ext cx="5593080" cy="365760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98053" y="2571750"/>
            <a:ext cx="548744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Deberes de la persona estudiante becada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00B0F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192;p12">
            <a:extLst>
              <a:ext uri="{FF2B5EF4-FFF2-40B4-BE49-F238E27FC236}">
                <a16:creationId xmlns:a16="http://schemas.microsoft.com/office/drawing/2014/main" id="{81619E7E-966F-5EF6-97C0-080C573BE139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263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Deberes de la persona estudiante becada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0" y="1262534"/>
            <a:ext cx="2794041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Cumplir con el plan de estudios de la carrera y el grado académico matriculados.</a:t>
            </a: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Informar sobre cualquier cambio al plan de estudios de la carrera matriculada.</a:t>
            </a: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Matricular como mínimo dos materias en cada período lectivo, de conformidad con el plan de estudios, y aprobarlas sin excepción, de lo contrario, se procederá con el cierre administrativo inmediato del beneficio.</a:t>
            </a:r>
          </a:p>
          <a:p>
            <a:pPr marL="0" indent="0" algn="just" fontAlgn="base"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Si la persona  estudiante beneficiaria pretende cambiar de carrera o de universidad, deberá de manera obligatoria contar con la autorización previa de el Programa de Becas.</a:t>
            </a: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endParaRPr lang="es-ES" sz="1200" dirty="0">
              <a:cs typeface="Arial"/>
            </a:endParaRPr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2980578" y="1048294"/>
            <a:ext cx="2980578" cy="3817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Cumplir con un mínimo de 90 horas anuales, las cuales deben ser aprobadas por el Programa de Becas.</a:t>
            </a:r>
          </a:p>
          <a:p>
            <a:pPr marL="0" indent="0" algn="just" fontAlgn="base"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El servicio debe realizarse únicamente en instituciones sin fines de lucro. Entiéndase como las instituciones creadas con la finalidad de producir bienes y servicios, dentro de las que aplican las Instituciones Gubernamentales y otras. Están Excluidas las Universidades Publica y privadas.</a:t>
            </a:r>
          </a:p>
          <a:p>
            <a:pPr marL="0" indent="0" algn="just" fontAlgn="base"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Las horas de proyección social  deben ser cumplidas en tractos de 45 horas por semestre o 30 por cuatrimestre, según corresponda al ciclo lectivo del plan de la carrera</a:t>
            </a:r>
          </a:p>
          <a:p>
            <a:pPr>
              <a:buClr>
                <a:srgbClr val="0070C0"/>
              </a:buClr>
            </a:pPr>
            <a:endParaRPr lang="es-E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endParaRPr lang="es-ES" sz="1200" dirty="0">
              <a:cs typeface="Arial"/>
            </a:endParaRPr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887584" y="1262534"/>
            <a:ext cx="2870378" cy="3167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63248"/>
                </a:solidFill>
                <a:cs typeface="Arial"/>
              </a:rPr>
              <a:t>Realizar la prórroga de su beca al inicio de cada período lectivo y cumplir con los requisitos solicitados .</a:t>
            </a:r>
          </a:p>
          <a:p>
            <a:pPr marL="0" indent="0" algn="just" fontAlgn="base"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Informar a el Programa de Becas, cualquier cambio en su situación socioeconómica o en la de su grupo familiar, que modifique las condiciones por las cuales le fue otorgada la beca.</a:t>
            </a: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Cuando el estudiante concluya su plan de estudios, deberá sin excepción realizar el proceso de prórroga, aportar el historial académico y una carta en la cual indique que finalizó dicho plan.</a:t>
            </a:r>
          </a:p>
          <a:p>
            <a:pPr marL="0" indent="0" algn="just" fontAlgn="base">
              <a:spcBef>
                <a:spcPts val="0"/>
              </a:spcBef>
              <a:buClr>
                <a:srgbClr val="0070C0"/>
              </a:buClr>
              <a:buSzPts val="2000"/>
              <a:buNone/>
            </a:pPr>
            <a:endParaRPr lang="es-ES" sz="1200" dirty="0">
              <a:cs typeface="Arial"/>
            </a:endParaRPr>
          </a:p>
          <a:p>
            <a:pPr marL="285750" indent="-285750" algn="just" fontAlgn="base">
              <a:spcBef>
                <a:spcPts val="0"/>
              </a:spcBef>
              <a:buClr>
                <a:srgbClr val="0070C0"/>
              </a:buClr>
              <a:buSzPts val="2000"/>
              <a:buFont typeface="Wingdings" panose="05000000000000000000" pitchFamily="2" charset="2"/>
              <a:buChar char="§"/>
            </a:pPr>
            <a:r>
              <a:rPr lang="es-ES" sz="1200" dirty="0">
                <a:cs typeface="Arial"/>
              </a:rPr>
              <a:t>Aceptar los Términos y condiciones de la beca y cumplir con todas las cláusulas.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75EBF-B248-DCC6-6A3D-77C0A8330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80" y="595827"/>
            <a:ext cx="359695" cy="359695"/>
          </a:xfrm>
          <a:prstGeom prst="rect">
            <a:avLst/>
          </a:prstGeom>
        </p:spPr>
      </p:pic>
      <p:sp>
        <p:nvSpPr>
          <p:cNvPr id="4" name="Google Shape;192;p12">
            <a:extLst>
              <a:ext uri="{FF2B5EF4-FFF2-40B4-BE49-F238E27FC236}">
                <a16:creationId xmlns:a16="http://schemas.microsoft.com/office/drawing/2014/main" id="{AF6D5F1F-619B-7D92-DC46-C7D9AF489490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24311" y="2844595"/>
            <a:ext cx="548744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Motivos para aplicar un Cierre Administrativo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00B0F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Google Shape;192;p12">
            <a:extLst>
              <a:ext uri="{FF2B5EF4-FFF2-40B4-BE49-F238E27FC236}">
                <a16:creationId xmlns:a16="http://schemas.microsoft.com/office/drawing/2014/main" id="{00DB53EE-FED3-6745-A3B1-B85A10D19DA6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113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2" name="CuadroTexto 16">
            <a:extLst>
              <a:ext uri="{FF2B5EF4-FFF2-40B4-BE49-F238E27FC236}">
                <a16:creationId xmlns:a16="http://schemas.microsoft.com/office/drawing/2014/main" id="{47CE2433-4D43-74F9-7D5D-16D5F927F3E0}"/>
              </a:ext>
            </a:extLst>
          </p:cNvPr>
          <p:cNvSpPr txBox="1"/>
          <p:nvPr/>
        </p:nvSpPr>
        <p:spPr>
          <a:xfrm>
            <a:off x="551248" y="780628"/>
            <a:ext cx="8191051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dk1"/>
                </a:solidFill>
                <a:latin typeface="Roboto Condensed Light"/>
                <a:ea typeface="Roboto Condensed Light"/>
              </a:rPr>
              <a:t>No realizar el proceso de prórroga en el módulo establecido para tal efecto, </a:t>
            </a:r>
            <a:r>
              <a:rPr lang="es-ES" b="1" dirty="0">
                <a:solidFill>
                  <a:srgbClr val="00B050"/>
                </a:solidFill>
                <a:latin typeface="Roboto Condensed Light"/>
                <a:ea typeface="Roboto Condensed Light"/>
              </a:rPr>
              <a:t>en las fechas notificadas</a:t>
            </a:r>
            <a:r>
              <a:rPr lang="es-ES" dirty="0">
                <a:solidFill>
                  <a:schemeClr val="dk1"/>
                </a:solidFill>
                <a:latin typeface="Roboto Condensed Light"/>
                <a:ea typeface="Roboto Condensed Light"/>
              </a:rPr>
              <a:t>.</a:t>
            </a:r>
          </a:p>
          <a:p>
            <a:pPr algn="just">
              <a:buClr>
                <a:srgbClr val="0070C0"/>
              </a:buClr>
            </a:pPr>
            <a:endParaRPr lang="es-ES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No subsanar el incumplimiento en la documentación presentada durante dicho período.</a:t>
            </a:r>
          </a:p>
          <a:p>
            <a:pPr algn="just">
              <a:buClr>
                <a:srgbClr val="0070C0"/>
              </a:buClr>
            </a:pPr>
            <a:endParaRPr lang="es-ES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Cuando se compruebe que haya presentado datos falsos o haya ocultado información.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 Cuando no haya comunicado oportunamente, las mejoras en su situación socioeconómica.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Cuando no cumpla con la condición socioeconómica, de acuerdo con los parámetros de SINIRUBE (pobreza extrema, pobreza básica o vulnerabilidad).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Cuando realice el cambio de carrera o de universidad, sin que medie la respectiva solicitud ante el Programa de Becas de Postsecundaria para su debida autorización.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No realizar las horas de proyección social.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lvl="0"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r>
              <a:rPr lang="es-CR" sz="1200" dirty="0">
                <a:latin typeface="Roboto Condensed" panose="020B0604020202020204" charset="0"/>
                <a:ea typeface="Roboto Condensed" panose="020B0604020202020204" charset="0"/>
              </a:rPr>
              <a:t> </a:t>
            </a:r>
          </a:p>
          <a:p>
            <a:pPr lvl="0" algn="just">
              <a:buClr>
                <a:srgbClr val="0070C0"/>
              </a:buClr>
            </a:pPr>
            <a:endParaRPr lang="es-CR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050" dirty="0">
              <a:latin typeface="Bahnschrift SemiBold" panose="020B0502040204020203" pitchFamily="34" charset="0"/>
            </a:endParaRPr>
          </a:p>
          <a:p>
            <a:pPr lvl="0"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endParaRPr lang="es-ES" sz="1400" dirty="0">
              <a:latin typeface="Bahnschrift SemiBold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400" dirty="0">
              <a:latin typeface="Bahnschrift SemiBold" panose="020B0502040204020203" pitchFamily="34" charset="0"/>
            </a:endParaRPr>
          </a:p>
          <a:p>
            <a:endParaRPr lang="es-ES" sz="1200" dirty="0">
              <a:latin typeface="Bahnschrift SemiBold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R" sz="1200" dirty="0">
              <a:latin typeface="Bahnschrift SemiBold" panose="020B0502040204020203" pitchFamily="34" charset="0"/>
            </a:endParaRPr>
          </a:p>
        </p:txBody>
      </p:sp>
      <p:sp>
        <p:nvSpPr>
          <p:cNvPr id="4" name="Google Shape;192;p12">
            <a:extLst>
              <a:ext uri="{FF2B5EF4-FFF2-40B4-BE49-F238E27FC236}">
                <a16:creationId xmlns:a16="http://schemas.microsoft.com/office/drawing/2014/main" id="{C59B1918-DF91-4C03-755D-FC081760BB82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870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2" name="CuadroTexto 16">
            <a:extLst>
              <a:ext uri="{FF2B5EF4-FFF2-40B4-BE49-F238E27FC236}">
                <a16:creationId xmlns:a16="http://schemas.microsoft.com/office/drawing/2014/main" id="{47CE2433-4D43-74F9-7D5D-16D5F927F3E0}"/>
              </a:ext>
            </a:extLst>
          </p:cNvPr>
          <p:cNvSpPr txBox="1"/>
          <p:nvPr/>
        </p:nvSpPr>
        <p:spPr>
          <a:xfrm>
            <a:off x="441017" y="818057"/>
            <a:ext cx="8191051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Cuando presente una carga académica inferior, según lo estipulado para el otorgamiento de beca, sin que medie justificación válida.</a:t>
            </a:r>
            <a:r>
              <a:rPr lang="es-ES" dirty="0">
                <a:solidFill>
                  <a:schemeClr val="dk1"/>
                </a:solidFill>
                <a:latin typeface="Roboto Condensed Light"/>
                <a:ea typeface="Roboto Condensed Light"/>
              </a:rPr>
              <a:t> 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dk1"/>
                </a:solidFill>
                <a:latin typeface="Roboto Condensed Light"/>
                <a:ea typeface="Roboto Condensed Light"/>
              </a:rPr>
              <a:t>Cuando se incumpla con el rendimiento académico y se presenten  dos escenarios: </a:t>
            </a:r>
          </a:p>
          <a:p>
            <a:pPr algn="just">
              <a:buClr>
                <a:srgbClr val="0070C0"/>
              </a:buClr>
            </a:pPr>
            <a:endParaRPr lang="es-ES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357188" indent="8890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dk1"/>
                </a:solidFill>
                <a:latin typeface="Roboto Condensed Light"/>
                <a:ea typeface="Roboto Condensed Light"/>
              </a:rPr>
              <a:t> La persona beneficiaria no presenta la carta de justificación.</a:t>
            </a:r>
          </a:p>
          <a:p>
            <a:pPr marL="357188" indent="8890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dk1"/>
                </a:solidFill>
                <a:latin typeface="Roboto Condensed Light"/>
                <a:ea typeface="Roboto Condensed Light"/>
              </a:rPr>
              <a:t> Al presentar  la carta de justificación ésta no sea aprobada por el Programa de Becas.</a:t>
            </a: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 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Al no aceptar los Términos y Condiciones de la Beca durante el plazo otorgado.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Al incumplir alguna de las cláusulas de los Términos y Condiciones de la Beca o del Contrato de Beca para estudios postsecundarios.</a:t>
            </a:r>
          </a:p>
          <a:p>
            <a:pPr algn="just">
              <a:buClr>
                <a:srgbClr val="0070C0"/>
              </a:buClr>
            </a:pPr>
            <a:endParaRPr lang="es-CR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Por renuncia voluntaria de la persona beneficiaria.</a:t>
            </a:r>
          </a:p>
          <a:p>
            <a:pPr algn="just">
              <a:buClr>
                <a:srgbClr val="0070C0"/>
              </a:buClr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 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dk1"/>
                </a:solidFill>
                <a:latin typeface="Roboto Condensed Light"/>
                <a:ea typeface="Roboto Condensed Light"/>
              </a:rPr>
              <a:t>Al concluir el Plan de Estudios.</a:t>
            </a:r>
          </a:p>
          <a:p>
            <a:pPr lvl="0" algn="just">
              <a:buClr>
                <a:srgbClr val="0070C0"/>
              </a:buClr>
            </a:pPr>
            <a:endParaRPr lang="es-CR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050" dirty="0">
              <a:latin typeface="Bahnschrift SemiBold" panose="020B0502040204020203" pitchFamily="34" charset="0"/>
            </a:endParaRPr>
          </a:p>
          <a:p>
            <a:pPr lvl="0"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endParaRPr lang="es-ES" sz="1400" dirty="0">
              <a:latin typeface="Bahnschrift SemiBold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400" dirty="0">
              <a:latin typeface="Bahnschrift SemiBold" panose="020B0502040204020203" pitchFamily="34" charset="0"/>
            </a:endParaRPr>
          </a:p>
          <a:p>
            <a:endParaRPr lang="es-ES" sz="1200" dirty="0">
              <a:latin typeface="Bahnschrift SemiBold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R" sz="1200" dirty="0">
              <a:latin typeface="Bahnschrift SemiBold" panose="020B0502040204020203" pitchFamily="34" charset="0"/>
            </a:endParaRPr>
          </a:p>
        </p:txBody>
      </p:sp>
      <p:sp>
        <p:nvSpPr>
          <p:cNvPr id="4" name="Google Shape;192;p12">
            <a:extLst>
              <a:ext uri="{FF2B5EF4-FFF2-40B4-BE49-F238E27FC236}">
                <a16:creationId xmlns:a16="http://schemas.microsoft.com/office/drawing/2014/main" id="{C59B1918-DF91-4C03-755D-FC081760BB82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94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23015415-C45B-B5DC-E9CB-795012C77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33441" r="80100" b="36702"/>
          <a:stretch/>
        </p:blipFill>
        <p:spPr bwMode="auto">
          <a:xfrm>
            <a:off x="5341782" y="2218897"/>
            <a:ext cx="1710288" cy="160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7E00C20D-DA32-586C-9B80-D938B8BB9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t="33593" r="61078" b="37657"/>
          <a:stretch/>
        </p:blipFill>
        <p:spPr bwMode="auto">
          <a:xfrm>
            <a:off x="1933802" y="2123656"/>
            <a:ext cx="1691056" cy="159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Trámite en línea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1536E-471B-38CD-49AB-23EC55DC84D4}"/>
              </a:ext>
            </a:extLst>
          </p:cNvPr>
          <p:cNvSpPr txBox="1"/>
          <p:nvPr/>
        </p:nvSpPr>
        <p:spPr>
          <a:xfrm>
            <a:off x="893379" y="1663281"/>
            <a:ext cx="7662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B0F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el Programa de Becas cuenta con dos módulos de autogestión para la población: </a:t>
            </a:r>
          </a:p>
        </p:txBody>
      </p:sp>
      <p:pic>
        <p:nvPicPr>
          <p:cNvPr id="5" name="Imagen 10">
            <a:extLst>
              <a:ext uri="{FF2B5EF4-FFF2-40B4-BE49-F238E27FC236}">
                <a16:creationId xmlns:a16="http://schemas.microsoft.com/office/drawing/2014/main" id="{810C7874-E69E-4328-2D24-DDDC5ECA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" r="6976" b="67765"/>
          <a:stretch/>
        </p:blipFill>
        <p:spPr>
          <a:xfrm>
            <a:off x="1213338" y="3596064"/>
            <a:ext cx="2588881" cy="1040436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:a16="http://schemas.microsoft.com/office/drawing/2014/main" id="{4D48C756-33EC-E1A3-1E55-613F44299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1" t="588" b="69760"/>
          <a:stretch/>
        </p:blipFill>
        <p:spPr>
          <a:xfrm>
            <a:off x="5036255" y="3761984"/>
            <a:ext cx="2289455" cy="775491"/>
          </a:xfrm>
          <a:prstGeom prst="rect">
            <a:avLst/>
          </a:prstGeom>
        </p:spPr>
      </p:pic>
      <p:sp>
        <p:nvSpPr>
          <p:cNvPr id="11" name="Google Shape;192;p12">
            <a:extLst>
              <a:ext uri="{FF2B5EF4-FFF2-40B4-BE49-F238E27FC236}">
                <a16:creationId xmlns:a16="http://schemas.microsoft.com/office/drawing/2014/main" id="{A12AAA4C-97E8-382F-44A7-AF5B2F7403FB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E72B8-BA89-8642-14E8-F01087550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" r="8678" b="9857"/>
          <a:stretch/>
        </p:blipFill>
        <p:spPr>
          <a:xfrm>
            <a:off x="1175658" y="515953"/>
            <a:ext cx="7360214" cy="4111593"/>
          </a:xfrm>
          <a:prstGeom prst="rect">
            <a:avLst/>
          </a:prstGeom>
        </p:spPr>
      </p:pic>
      <p:sp>
        <p:nvSpPr>
          <p:cNvPr id="5" name="Google Shape;192;p12">
            <a:extLst>
              <a:ext uri="{FF2B5EF4-FFF2-40B4-BE49-F238E27FC236}">
                <a16:creationId xmlns:a16="http://schemas.microsoft.com/office/drawing/2014/main" id="{E82709BD-71A8-E3CC-05BC-713D427130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CD5CBAE-7F40-1572-E3D3-8D66290CAB3D}"/>
              </a:ext>
            </a:extLst>
          </p:cNvPr>
          <p:cNvSpPr/>
          <p:nvPr/>
        </p:nvSpPr>
        <p:spPr>
          <a:xfrm>
            <a:off x="7813288" y="4029307"/>
            <a:ext cx="661639" cy="334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1714E-94EA-594B-5B88-38071F87D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15" b="24092"/>
          <a:stretch/>
        </p:blipFill>
        <p:spPr>
          <a:xfrm>
            <a:off x="900470" y="729600"/>
            <a:ext cx="7445244" cy="3684299"/>
          </a:xfrm>
          <a:prstGeom prst="rect">
            <a:avLst/>
          </a:prstGeom>
        </p:spPr>
      </p:pic>
      <p:sp>
        <p:nvSpPr>
          <p:cNvPr id="5" name="Google Shape;192;p12">
            <a:extLst>
              <a:ext uri="{FF2B5EF4-FFF2-40B4-BE49-F238E27FC236}">
                <a16:creationId xmlns:a16="http://schemas.microsoft.com/office/drawing/2014/main" id="{FED11451-FD5C-FA0B-D808-50384CE455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633CE4F-468B-6C10-92C9-8471C384C431}"/>
              </a:ext>
            </a:extLst>
          </p:cNvPr>
          <p:cNvSpPr/>
          <p:nvPr/>
        </p:nvSpPr>
        <p:spPr>
          <a:xfrm>
            <a:off x="4943706" y="3657598"/>
            <a:ext cx="661639" cy="334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45128F6-661C-4E38-AAE0-D2F1B73F6FD1}"/>
              </a:ext>
            </a:extLst>
          </p:cNvPr>
          <p:cNvSpPr/>
          <p:nvPr/>
        </p:nvSpPr>
        <p:spPr>
          <a:xfrm>
            <a:off x="2043505" y="3657598"/>
            <a:ext cx="661639" cy="334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3483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AD85CA-CF95-E8C9-F211-20BDB0B8419A}"/>
              </a:ext>
            </a:extLst>
          </p:cNvPr>
          <p:cNvSpPr txBox="1"/>
          <p:nvPr/>
        </p:nvSpPr>
        <p:spPr>
          <a:xfrm>
            <a:off x="2014998" y="229570"/>
            <a:ext cx="4575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4320">
              <a:spcAft>
                <a:spcPts val="900"/>
              </a:spcAft>
            </a:pPr>
            <a:r>
              <a:rPr lang="es-C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TRÁMITE EN LÍNEA – Módulo Prórroga U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50F00-62E5-7F30-40F3-AD198959B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1" b="23404"/>
          <a:stretch/>
        </p:blipFill>
        <p:spPr>
          <a:xfrm>
            <a:off x="348459" y="667658"/>
            <a:ext cx="8548800" cy="3824514"/>
          </a:xfrm>
          <a:prstGeom prst="rect">
            <a:avLst/>
          </a:prstGeom>
        </p:spPr>
      </p:pic>
      <p:sp>
        <p:nvSpPr>
          <p:cNvPr id="9" name="Google Shape;192;p12">
            <a:extLst>
              <a:ext uri="{FF2B5EF4-FFF2-40B4-BE49-F238E27FC236}">
                <a16:creationId xmlns:a16="http://schemas.microsoft.com/office/drawing/2014/main" id="{13B020E1-CFF3-6FE7-9D7D-D59BBC83E2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4B37F88-7922-5302-1368-5C2E69C451CE}"/>
              </a:ext>
            </a:extLst>
          </p:cNvPr>
          <p:cNvSpPr/>
          <p:nvPr/>
        </p:nvSpPr>
        <p:spPr>
          <a:xfrm>
            <a:off x="6051392" y="2018421"/>
            <a:ext cx="661639" cy="334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2BB6AF8-6D82-903D-452F-92167B520200}"/>
              </a:ext>
            </a:extLst>
          </p:cNvPr>
          <p:cNvSpPr/>
          <p:nvPr/>
        </p:nvSpPr>
        <p:spPr>
          <a:xfrm>
            <a:off x="6051393" y="3406250"/>
            <a:ext cx="661639" cy="334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9E72CB-9B8B-E556-DBDE-6C5A4529EC78}"/>
              </a:ext>
            </a:extLst>
          </p:cNvPr>
          <p:cNvSpPr/>
          <p:nvPr/>
        </p:nvSpPr>
        <p:spPr>
          <a:xfrm>
            <a:off x="2987641" y="2352958"/>
            <a:ext cx="661639" cy="334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027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AD85CA-CF95-E8C9-F211-20BDB0B8419A}"/>
              </a:ext>
            </a:extLst>
          </p:cNvPr>
          <p:cNvSpPr txBox="1"/>
          <p:nvPr/>
        </p:nvSpPr>
        <p:spPr>
          <a:xfrm>
            <a:off x="2014998" y="229570"/>
            <a:ext cx="6207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4320">
              <a:spcAft>
                <a:spcPts val="900"/>
              </a:spcAft>
            </a:pPr>
            <a:r>
              <a:rPr lang="es-C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TRÁMITE EN LÍNEA – Módulo para solicitud de una beca por primera vez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3A41095A-7CB2-5DCC-CCDE-E702DC23D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" t="3692" r="44033" b="9064"/>
          <a:stretch/>
        </p:blipFill>
        <p:spPr>
          <a:xfrm>
            <a:off x="384628" y="537347"/>
            <a:ext cx="7944464" cy="4188901"/>
          </a:xfrm>
          <a:prstGeom prst="rect">
            <a:avLst/>
          </a:prstGeom>
        </p:spPr>
      </p:pic>
      <p:sp>
        <p:nvSpPr>
          <p:cNvPr id="4" name="Google Shape;192;p12">
            <a:extLst>
              <a:ext uri="{FF2B5EF4-FFF2-40B4-BE49-F238E27FC236}">
                <a16:creationId xmlns:a16="http://schemas.microsoft.com/office/drawing/2014/main" id="{7F08488E-DAEF-5004-B323-1D59B696AA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22BD6E9-8128-0106-B9BB-CE154C4943EA}"/>
              </a:ext>
            </a:extLst>
          </p:cNvPr>
          <p:cNvSpPr/>
          <p:nvPr/>
        </p:nvSpPr>
        <p:spPr>
          <a:xfrm>
            <a:off x="5583041" y="2464528"/>
            <a:ext cx="661639" cy="334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FF3942D2-DFC3-931D-7411-342D2BE05D9F}"/>
              </a:ext>
            </a:extLst>
          </p:cNvPr>
          <p:cNvSpPr/>
          <p:nvPr/>
        </p:nvSpPr>
        <p:spPr>
          <a:xfrm>
            <a:off x="5583041" y="2858479"/>
            <a:ext cx="661639" cy="334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085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PERFIL BECAS DE POSTSECUNDARIA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30413C6-4DDA-D967-AD5C-7A81B5D7F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49118"/>
              </p:ext>
            </p:extLst>
          </p:nvPr>
        </p:nvGraphicFramePr>
        <p:xfrm>
          <a:off x="350094" y="1347861"/>
          <a:ext cx="8152775" cy="34343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3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Programa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Becas de</a:t>
                      </a:r>
                      <a:r>
                        <a:rPr lang="es-CR" sz="14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Postsecundaria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Descripción 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Las becas de postsecundaria se constituyen en un subsidio económico para personas</a:t>
                      </a:r>
                      <a:r>
                        <a:rPr lang="es-CR" sz="14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estudiantes en condición de pobreza extrema, pobreza o vulnerabilidad, con recursos de FODESAF y otras fuentes de financiamiento como es el Ministerio de Educación</a:t>
                      </a:r>
                      <a:r>
                        <a:rPr lang="es-CR" sz="14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Pública, lo que p</a:t>
                      </a: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ermite cursar estudios en una universidad pública o privada.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El monto de la beca se asigna en función de la cantidad de cursos que matricule la persona beneficiaria: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₡51.800 de dos a tres materias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₡83.000 de cuatro materias en adelante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4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El Programa de Becas </a:t>
                      </a:r>
                      <a:r>
                        <a:rPr lang="es-CR" sz="1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podrá modificar unilateralmente el monto del beneficio en función de la condición socioeconómica, carga académica, rendimiento académico de la persona estudiante, disponibilidad presupuestaria  y alguna otra razón de peso</a:t>
                      </a:r>
                      <a:r>
                        <a:rPr lang="es-CR" sz="14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que así  considere esta Unidad.</a:t>
                      </a:r>
                      <a:endParaRPr lang="es-ES" sz="1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300186FA-FE47-0F93-EBAC-176A75727546}"/>
              </a:ext>
            </a:extLst>
          </p:cNvPr>
          <p:cNvSpPr txBox="1"/>
          <p:nvPr/>
        </p:nvSpPr>
        <p:spPr>
          <a:xfrm>
            <a:off x="470359" y="1341901"/>
            <a:ext cx="86350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Contáctenos</a:t>
            </a:r>
          </a:p>
          <a:p>
            <a:endParaRPr lang="es-ES" sz="2000" dirty="0">
              <a:solidFill>
                <a:schemeClr val="dk1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r>
              <a:rPr lang="es-E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Programa de Becas de Postsecundaria, Dirección de Programas de Equidad, MEP</a:t>
            </a:r>
          </a:p>
          <a:p>
            <a:r>
              <a:rPr lang="es-E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Edificios del ICE, bloque A, piso 3</a:t>
            </a:r>
          </a:p>
          <a:p>
            <a:r>
              <a:rPr lang="es-E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Teléfono: </a:t>
            </a: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2256-7011 ext. </a:t>
            </a: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6572, 6574, 6575</a:t>
            </a:r>
            <a:endParaRPr lang="es-ES" sz="2000" dirty="0">
              <a:solidFill>
                <a:schemeClr val="dk1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r>
              <a:rPr lang="es-E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Correo electrónico: </a:t>
            </a:r>
            <a:r>
              <a:rPr lang="es-E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becaspostsecundaria@mep.go.cr</a:t>
            </a:r>
            <a:endParaRPr lang="es-ES" sz="2000" dirty="0">
              <a:solidFill>
                <a:schemeClr val="dk1"/>
              </a:solidFill>
              <a:latin typeface="Roboto Condensed Light"/>
              <a:ea typeface="Roboto Condensed Light"/>
              <a:sym typeface="Roboto Condensed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85CD8-DC78-5410-25E1-5DD32AF5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599" y="3563255"/>
            <a:ext cx="1180202" cy="754743"/>
          </a:xfrm>
          <a:prstGeom prst="rect">
            <a:avLst/>
          </a:prstGeom>
        </p:spPr>
      </p:pic>
      <p:sp>
        <p:nvSpPr>
          <p:cNvPr id="10" name="Google Shape;192;p12">
            <a:extLst>
              <a:ext uri="{FF2B5EF4-FFF2-40B4-BE49-F238E27FC236}">
                <a16:creationId xmlns:a16="http://schemas.microsoft.com/office/drawing/2014/main" id="{7667C74D-8FF6-7C7F-92D8-27EBFBB28DFA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98053" y="2571750"/>
            <a:ext cx="548744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REQUISITOS PARA MANTENER UNA BECA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198053" y="3547746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 dirty="0">
                <a:solidFill>
                  <a:srgbClr val="00B0F0"/>
                </a:solidFill>
              </a:rPr>
              <a:t>Prórrogas</a:t>
            </a:r>
            <a:endParaRPr sz="2400" b="1" dirty="0">
              <a:solidFill>
                <a:srgbClr val="00B0F0"/>
              </a:solidFill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00B0F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" name="Google Shape;536;p37">
            <a:extLst>
              <a:ext uri="{FF2B5EF4-FFF2-40B4-BE49-F238E27FC236}">
                <a16:creationId xmlns:a16="http://schemas.microsoft.com/office/drawing/2014/main" id="{A8712863-4AB9-9F38-F861-B8F68596CC13}"/>
              </a:ext>
            </a:extLst>
          </p:cNvPr>
          <p:cNvGrpSpPr/>
          <p:nvPr/>
        </p:nvGrpSpPr>
        <p:grpSpPr>
          <a:xfrm>
            <a:off x="1554325" y="3628924"/>
            <a:ext cx="309041" cy="403123"/>
            <a:chOff x="590250" y="244200"/>
            <a:chExt cx="407975" cy="532175"/>
          </a:xfrm>
          <a:solidFill>
            <a:srgbClr val="00B0F0"/>
          </a:solidFill>
        </p:grpSpPr>
        <p:sp>
          <p:nvSpPr>
            <p:cNvPr id="4" name="Google Shape;537;p37">
              <a:extLst>
                <a:ext uri="{FF2B5EF4-FFF2-40B4-BE49-F238E27FC236}">
                  <a16:creationId xmlns:a16="http://schemas.microsoft.com/office/drawing/2014/main" id="{01C0287E-A13E-1286-DD73-2B171A578135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" name="Google Shape;538;p37">
              <a:extLst>
                <a:ext uri="{FF2B5EF4-FFF2-40B4-BE49-F238E27FC236}">
                  <a16:creationId xmlns:a16="http://schemas.microsoft.com/office/drawing/2014/main" id="{7AFCEA7F-E05B-CFFE-B31B-A0E7F4F4F32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6" name="Google Shape;539;p37">
              <a:extLst>
                <a:ext uri="{FF2B5EF4-FFF2-40B4-BE49-F238E27FC236}">
                  <a16:creationId xmlns:a16="http://schemas.microsoft.com/office/drawing/2014/main" id="{8C199DF9-82C2-3766-0CB2-9121C005100F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7" name="Google Shape;540;p37">
              <a:extLst>
                <a:ext uri="{FF2B5EF4-FFF2-40B4-BE49-F238E27FC236}">
                  <a16:creationId xmlns:a16="http://schemas.microsoft.com/office/drawing/2014/main" id="{24C54C11-6B2C-0AE4-ABB3-C28F5F4C6039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8" name="Google Shape;541;p37">
              <a:extLst>
                <a:ext uri="{FF2B5EF4-FFF2-40B4-BE49-F238E27FC236}">
                  <a16:creationId xmlns:a16="http://schemas.microsoft.com/office/drawing/2014/main" id="{09248D2B-CBA6-2EA4-C532-EE9424F0A1E9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9" name="Google Shape;542;p37">
              <a:extLst>
                <a:ext uri="{FF2B5EF4-FFF2-40B4-BE49-F238E27FC236}">
                  <a16:creationId xmlns:a16="http://schemas.microsoft.com/office/drawing/2014/main" id="{FE928BF3-2852-8013-9DF4-BEB66E10DB12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B0F0"/>
                </a:solidFill>
              </a:endParaRPr>
            </a:p>
          </p:txBody>
        </p:sp>
        <p:sp>
          <p:nvSpPr>
            <p:cNvPr id="10" name="Google Shape;543;p37">
              <a:extLst>
                <a:ext uri="{FF2B5EF4-FFF2-40B4-BE49-F238E27FC236}">
                  <a16:creationId xmlns:a16="http://schemas.microsoft.com/office/drawing/2014/main" id="{95AAA50B-B95D-4D8A-3EFA-231C037AFEE8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B0F0"/>
                </a:solidFill>
              </a:endParaRPr>
            </a:p>
          </p:txBody>
        </p:sp>
        <p:sp>
          <p:nvSpPr>
            <p:cNvPr id="11" name="Google Shape;544;p37">
              <a:extLst>
                <a:ext uri="{FF2B5EF4-FFF2-40B4-BE49-F238E27FC236}">
                  <a16:creationId xmlns:a16="http://schemas.microsoft.com/office/drawing/2014/main" id="{7B63A186-B983-7EF3-B1A4-F0D3672E0D4B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2" name="Google Shape;545;p37">
              <a:extLst>
                <a:ext uri="{FF2B5EF4-FFF2-40B4-BE49-F238E27FC236}">
                  <a16:creationId xmlns:a16="http://schemas.microsoft.com/office/drawing/2014/main" id="{1A682265-9727-118C-FBB2-75B52906C775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3" name="Google Shape;546;p37">
              <a:extLst>
                <a:ext uri="{FF2B5EF4-FFF2-40B4-BE49-F238E27FC236}">
                  <a16:creationId xmlns:a16="http://schemas.microsoft.com/office/drawing/2014/main" id="{7FFB44A9-FB26-1F44-AA6D-46CBD409A6B9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4" name="Google Shape;547;p37">
              <a:extLst>
                <a:ext uri="{FF2B5EF4-FFF2-40B4-BE49-F238E27FC236}">
                  <a16:creationId xmlns:a16="http://schemas.microsoft.com/office/drawing/2014/main" id="{EDE0439A-9380-C825-08E3-34643CF46814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5" name="Google Shape;548;p37">
              <a:extLst>
                <a:ext uri="{FF2B5EF4-FFF2-40B4-BE49-F238E27FC236}">
                  <a16:creationId xmlns:a16="http://schemas.microsoft.com/office/drawing/2014/main" id="{85969550-67FB-806F-4901-C5ADCA42BDB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6" name="Google Shape;549;p37">
              <a:extLst>
                <a:ext uri="{FF2B5EF4-FFF2-40B4-BE49-F238E27FC236}">
                  <a16:creationId xmlns:a16="http://schemas.microsoft.com/office/drawing/2014/main" id="{6D73ADE1-CC7D-9937-3FB5-00D9E9C5B78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7" name="Google Shape;550;p37">
              <a:extLst>
                <a:ext uri="{FF2B5EF4-FFF2-40B4-BE49-F238E27FC236}">
                  <a16:creationId xmlns:a16="http://schemas.microsoft.com/office/drawing/2014/main" id="{4A1C3E02-5418-8270-3B4D-E6B8FADC7748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</p:grpSp>
      <p:sp>
        <p:nvSpPr>
          <p:cNvPr id="18" name="Google Shape;192;p12">
            <a:extLst>
              <a:ext uri="{FF2B5EF4-FFF2-40B4-BE49-F238E27FC236}">
                <a16:creationId xmlns:a16="http://schemas.microsoft.com/office/drawing/2014/main" id="{C07344A3-95D1-88E3-2C22-B8E8A2F15A89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CuadroTexto 16">
            <a:extLst>
              <a:ext uri="{FF2B5EF4-FFF2-40B4-BE49-F238E27FC236}">
                <a16:creationId xmlns:a16="http://schemas.microsoft.com/office/drawing/2014/main" id="{47CE2433-4D43-74F9-7D5D-16D5F927F3E0}"/>
              </a:ext>
            </a:extLst>
          </p:cNvPr>
          <p:cNvSpPr txBox="1"/>
          <p:nvPr/>
        </p:nvSpPr>
        <p:spPr>
          <a:xfrm>
            <a:off x="448452" y="181563"/>
            <a:ext cx="79132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E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s-ES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La aprobación de las prórrogas queda sujeto al cumplimiento de lo siguiente:</a:t>
            </a:r>
          </a:p>
          <a:p>
            <a:endParaRPr lang="es-ES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sym typeface="Roboto Condensed Light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Que la persona estudiante se encuentre en condición de pobreza, pobreza extrema o vulnerabilidad social definida por el Sistema Nacional de Información y Registro Único de Beneficiarios del Estado (SINIRUBE), de acuerdo con el artículo N°3 de la Directriz N° 060-MTSS-MDHIS para priorización de la atención de la pobreza mediante la utilización del Sistema Nacional de Información y Registro Único de Beneficiarios del Estado, dirigida a la Administración Central y Descentralizada del Sector Social, que establece la obligatoriedad de las instituciones de usar la clasificación y priorización que brinda SINIRUBE para la selección de beneficiarios de los programas sociales. </a:t>
            </a:r>
            <a:endParaRPr lang="es-CR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sym typeface="Roboto Condensed Light"/>
            </a:endParaRPr>
          </a:p>
          <a:p>
            <a:pPr marL="171450" lvl="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CR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sym typeface="Roboto Condensed Light"/>
            </a:endParaRPr>
          </a:p>
          <a:p>
            <a:pPr marL="171450" lvl="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CR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Haber aprobado las materias matriculadas en el semestre o cuatrimestre anterior. </a:t>
            </a:r>
          </a:p>
          <a:p>
            <a:pPr marL="171450" lvl="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ES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sym typeface="Roboto Condensed Light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CR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Realizar  horas de proyección social. P</a:t>
            </a:r>
            <a:r>
              <a:rPr lang="es-ES" alt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odrá realizarlas únicamente en instituciones sin fines de lucro. Entiéndase como las instituciones creadas con la finalidad de producir bienes y servicios, dentro de las que aplican las Instituciones Gubernamentales,  y otras. Están excluidas las Universidades Públicas y privadas. </a:t>
            </a:r>
          </a:p>
          <a:p>
            <a:pPr marL="171450" lvl="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CR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sym typeface="Roboto Condensed Light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CR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Contar con una cuenta bancaria activa a nombre de la persona estudiante, en alguna entidad autorizada del sistema bancario nacional</a:t>
            </a:r>
            <a:r>
              <a:rPr lang="es-CR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. Debe presentar certificación bancaria que contenga el nombre completo</a:t>
            </a:r>
            <a:r>
              <a:rPr lang="es-CR" b="1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 del estudiante</a:t>
            </a:r>
            <a:r>
              <a:rPr lang="es-CR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, número de cédula, nombre de la entidad bancaria, número de cuenta cliente e IBAN.</a:t>
            </a:r>
            <a:endParaRPr lang="es-E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R" sz="1200" dirty="0">
              <a:latin typeface="Bahnschrift SemiBold" panose="020B0502040204020203" pitchFamily="34" charset="0"/>
            </a:endParaRPr>
          </a:p>
        </p:txBody>
      </p:sp>
      <p:sp>
        <p:nvSpPr>
          <p:cNvPr id="3" name="Google Shape;192;p12">
            <a:extLst>
              <a:ext uri="{FF2B5EF4-FFF2-40B4-BE49-F238E27FC236}">
                <a16:creationId xmlns:a16="http://schemas.microsoft.com/office/drawing/2014/main" id="{6C6639FF-E106-C127-889D-EE738E5FAFF6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" name="CuadroTexto 16">
            <a:extLst>
              <a:ext uri="{FF2B5EF4-FFF2-40B4-BE49-F238E27FC236}">
                <a16:creationId xmlns:a16="http://schemas.microsoft.com/office/drawing/2014/main" id="{47CE2433-4D43-74F9-7D5D-16D5F927F3E0}"/>
              </a:ext>
            </a:extLst>
          </p:cNvPr>
          <p:cNvSpPr txBox="1"/>
          <p:nvPr/>
        </p:nvSpPr>
        <p:spPr>
          <a:xfrm>
            <a:off x="448452" y="820071"/>
            <a:ext cx="7913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ES" sz="1200" dirty="0">
              <a:latin typeface="+mn-lt"/>
              <a:cs typeface="Segoe UI Semilight" panose="020B0402040204020203" pitchFamily="34" charset="0"/>
            </a:endParaRPr>
          </a:p>
          <a:p>
            <a:pPr algn="just"/>
            <a:r>
              <a:rPr lang="es-ES" dirty="0">
                <a:latin typeface="Roboto Condensed" panose="02000000000000000000" pitchFamily="2" charset="0"/>
                <a:ea typeface="Roboto Condensed" panose="02000000000000000000" pitchFamily="2" charset="0"/>
              </a:rPr>
              <a:t>Los siguientes documentos  deben ser preferiblemente constancias o certificaciones actualizadas y emitidas por la entidad competente; deben de contener los datos de la persona estudiante,  (nombre completo, número de identificación), y los datos del centro de estudios (nombre, ciclo cursado, año, etc.) </a:t>
            </a:r>
          </a:p>
          <a:p>
            <a:endParaRPr lang="es-E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Constancia de matrícula: </a:t>
            </a:r>
            <a:r>
              <a:rPr 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Pueden presentar, recibos de pago, boletas de matrícula o documentos descargados de internet legibles, siempre y cuando detallen el nombre completo de la persona estudiante, número de cédula o número de carnet, ciclo actual, el código y el  nombre de las materias  por cursar. </a:t>
            </a:r>
            <a:r>
              <a:rPr lang="es-ES" b="1" dirty="0">
                <a:solidFill>
                  <a:srgbClr val="00B050"/>
                </a:solidFill>
                <a:latin typeface="Roboto Condensed Light"/>
                <a:ea typeface="Roboto Condensed Light"/>
              </a:rPr>
              <a:t> En caso de matricular cursos de Estudios Generales o cursos optativos, debe indicar claramente mediante una carta cuáles son: nombre del curso y código, nivel o ciclo en el que se encuentran. Esta nota deberá adjuntarla con los demás documentos. </a:t>
            </a:r>
          </a:p>
          <a:p>
            <a:pPr algn="just">
              <a:buClr>
                <a:srgbClr val="0070C0"/>
              </a:buClr>
              <a:buSzPct val="115000"/>
            </a:pPr>
            <a:endParaRPr lang="es-ES" b="1" dirty="0">
              <a:solidFill>
                <a:srgbClr val="00B050"/>
              </a:solidFill>
              <a:latin typeface="Roboto Condensed Light"/>
              <a:ea typeface="Roboto Condensed Light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Constancia de notas o historial académico</a:t>
            </a:r>
            <a:r>
              <a:rPr 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Debe detallar el nombre completo de la persona estudiante, número de identificación o carnet de estudiante; nombre de las materias cursadas, notas, (aprobadas reprobadas, retiradas entre otras),  ciclo cursado y nombre del centro de estudios (membrete).  </a:t>
            </a:r>
            <a:r>
              <a:rPr lang="es-ES" b="1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 </a:t>
            </a:r>
            <a:r>
              <a:rPr lang="es-ES" b="1" dirty="0">
                <a:solidFill>
                  <a:srgbClr val="00B050"/>
                </a:solidFill>
                <a:latin typeface="Roboto Condensed Light"/>
                <a:ea typeface="Roboto Condensed Light"/>
              </a:rPr>
              <a:t>el caso que el historial académico presente materias en curso, debe adjuntar algún documento oficial por parte de la Universidad que demuestre que aprobó la materia. </a:t>
            </a:r>
          </a:p>
          <a:p>
            <a:pPr algn="just">
              <a:buClr>
                <a:srgbClr val="0070C0"/>
              </a:buClr>
              <a:buSzPct val="115000"/>
            </a:pPr>
            <a:endParaRPr lang="es-ES" b="1" dirty="0">
              <a:solidFill>
                <a:srgbClr val="00B050"/>
              </a:solidFill>
              <a:latin typeface="Roboto Condensed Light"/>
              <a:ea typeface="Roboto Condensed Light"/>
            </a:endParaRPr>
          </a:p>
          <a:p>
            <a:pPr algn="just">
              <a:buClr>
                <a:srgbClr val="0070C0"/>
              </a:buClr>
              <a:buSzPct val="115000"/>
            </a:pPr>
            <a:endParaRPr lang="es-ES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R" sz="1200" dirty="0">
              <a:latin typeface="Bahnschrift SemiBold" panose="020B0502040204020203" pitchFamily="34" charset="0"/>
            </a:endParaRPr>
          </a:p>
        </p:txBody>
      </p:sp>
      <p:sp>
        <p:nvSpPr>
          <p:cNvPr id="3" name="Google Shape;192;p12">
            <a:extLst>
              <a:ext uri="{FF2B5EF4-FFF2-40B4-BE49-F238E27FC236}">
                <a16:creationId xmlns:a16="http://schemas.microsoft.com/office/drawing/2014/main" id="{37F529FB-4E04-EF97-6BD1-769499605028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329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6</a:t>
            </a:fld>
            <a:endParaRPr lang="es-CR"/>
          </a:p>
        </p:txBody>
      </p:sp>
      <p:sp>
        <p:nvSpPr>
          <p:cNvPr id="3" name="Rectángulo 2"/>
          <p:cNvSpPr/>
          <p:nvPr/>
        </p:nvSpPr>
        <p:spPr>
          <a:xfrm>
            <a:off x="367861" y="1190955"/>
            <a:ext cx="77986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de estudios: </a:t>
            </a:r>
            <a:r>
              <a:rPr 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Puede ser descargado de internet,  debe ser de la carrera que cursa,  completo y actualizado, legible,  con el nombre del centro de estudio que lo imparte (Membrete).</a:t>
            </a:r>
          </a:p>
          <a:p>
            <a:pPr algn="just">
              <a:buClr>
                <a:srgbClr val="0070C0"/>
              </a:buClr>
            </a:pPr>
            <a:endParaRPr lang="es-ES" b="1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Carta de Justificación: </a:t>
            </a:r>
            <a:r>
              <a:rPr 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Siempre que el estudiante repruebe o retire una materia deberá presentar una justificación detallada que respalde el motivo de dicha reprobación o retiro, para que sea valorado a lo interno de el Programa de Becas. La justificación debe indicar: nombre y código de las materias reprobadas o retiradas, las razones que sustenten la reprobación o retiro, los documentos necesarios de respaldo y la firma de la persona estudiante.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CR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 algn="just" fontAlgn="base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altLang="es-ES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Control de las horas de proyección social: </a:t>
            </a:r>
            <a:r>
              <a:rPr lang="es-ES" alt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Formulario en el que se deben detallar las actividades realizadas, el total de horas, con firma y sello de la institución en donde se realizaron. </a:t>
            </a:r>
          </a:p>
          <a:p>
            <a:pPr algn="just" fontAlgn="base">
              <a:buClr>
                <a:srgbClr val="0070C0"/>
              </a:buClr>
            </a:pPr>
            <a:endParaRPr lang="es-ES" altLang="es-ES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 algn="just" fontAlgn="base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altLang="es-ES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Carta de la institución en donde la persona beneficiaria ha realizado las horas de proyección social: </a:t>
            </a:r>
            <a:r>
              <a:rPr lang="es-ES" altLang="es-ES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Debe detallar: fecha de inicio y finalización, las actividades realizadas y el total de las horas, firma y sello de la entidad en donde se realizó.</a:t>
            </a:r>
          </a:p>
          <a:p>
            <a:pPr algn="just" fontAlgn="base">
              <a:buClr>
                <a:srgbClr val="0070C0"/>
              </a:buClr>
            </a:pPr>
            <a:endParaRPr lang="es-ES" altLang="es-ES" sz="1200" dirty="0">
              <a:solidFill>
                <a:schemeClr val="dk1"/>
              </a:solidFill>
              <a:latin typeface="+mn-lt"/>
              <a:ea typeface="Roboto Condensed Light"/>
            </a:endParaRPr>
          </a:p>
          <a:p>
            <a:pPr lvl="0" algn="just">
              <a:buClr>
                <a:srgbClr val="0070C0"/>
              </a:buClr>
            </a:pPr>
            <a:r>
              <a:rPr lang="es-CR" sz="1200" dirty="0">
                <a:solidFill>
                  <a:schemeClr val="dk1"/>
                </a:solidFill>
                <a:latin typeface="+mn-lt"/>
                <a:ea typeface="Roboto Condensed Light"/>
                <a:sym typeface="Roboto Condensed Light"/>
              </a:rPr>
              <a:t> </a:t>
            </a:r>
            <a:endParaRPr lang="es-ES" sz="1200" dirty="0">
              <a:solidFill>
                <a:schemeClr val="dk1"/>
              </a:solidFill>
              <a:latin typeface="+mn-lt"/>
              <a:ea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86806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98053" y="2571750"/>
            <a:ext cx="548744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REQUISITOS PARA </a:t>
            </a:r>
            <a:r>
              <a:rPr lang="es-CR" sz="2400" dirty="0">
                <a:latin typeface="Calibri" panose="020F0502020204030204" pitchFamily="34" charset="0"/>
                <a:cs typeface="Calibri" panose="020F0502020204030204" pitchFamily="34" charset="0"/>
              </a:rPr>
              <a:t>OPTAR POR UNA BECA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198053" y="3547746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R" sz="2400" b="1" dirty="0">
                <a:solidFill>
                  <a:srgbClr val="00B0F0"/>
                </a:solidFill>
              </a:rPr>
              <a:t>Solicitud de beca</a:t>
            </a:r>
            <a:endParaRPr sz="2400" b="1" dirty="0">
              <a:solidFill>
                <a:srgbClr val="00B0F0"/>
              </a:solidFill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00B0F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" name="Google Shape;536;p37">
            <a:extLst>
              <a:ext uri="{FF2B5EF4-FFF2-40B4-BE49-F238E27FC236}">
                <a16:creationId xmlns:a16="http://schemas.microsoft.com/office/drawing/2014/main" id="{BEDE6934-6125-8599-C00D-C426D38CE52C}"/>
              </a:ext>
            </a:extLst>
          </p:cNvPr>
          <p:cNvGrpSpPr/>
          <p:nvPr/>
        </p:nvGrpSpPr>
        <p:grpSpPr>
          <a:xfrm>
            <a:off x="2434281" y="3628924"/>
            <a:ext cx="309041" cy="403123"/>
            <a:chOff x="590250" y="244200"/>
            <a:chExt cx="407975" cy="532175"/>
          </a:xfrm>
          <a:solidFill>
            <a:srgbClr val="00B0F0"/>
          </a:solidFill>
        </p:grpSpPr>
        <p:sp>
          <p:nvSpPr>
            <p:cNvPr id="4" name="Google Shape;537;p37">
              <a:extLst>
                <a:ext uri="{FF2B5EF4-FFF2-40B4-BE49-F238E27FC236}">
                  <a16:creationId xmlns:a16="http://schemas.microsoft.com/office/drawing/2014/main" id="{A400C612-6302-7A0F-74EC-4398B57207DA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" name="Google Shape;538;p37">
              <a:extLst>
                <a:ext uri="{FF2B5EF4-FFF2-40B4-BE49-F238E27FC236}">
                  <a16:creationId xmlns:a16="http://schemas.microsoft.com/office/drawing/2014/main" id="{8A1033A3-CC57-BA7D-CD50-650C455CDC7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6" name="Google Shape;539;p37">
              <a:extLst>
                <a:ext uri="{FF2B5EF4-FFF2-40B4-BE49-F238E27FC236}">
                  <a16:creationId xmlns:a16="http://schemas.microsoft.com/office/drawing/2014/main" id="{10E96EE2-3040-C7F8-0873-836E7135FDE5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7" name="Google Shape;540;p37">
              <a:extLst>
                <a:ext uri="{FF2B5EF4-FFF2-40B4-BE49-F238E27FC236}">
                  <a16:creationId xmlns:a16="http://schemas.microsoft.com/office/drawing/2014/main" id="{0270DFEA-7303-C62F-B7D6-8D88E0EDE92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8" name="Google Shape;541;p37">
              <a:extLst>
                <a:ext uri="{FF2B5EF4-FFF2-40B4-BE49-F238E27FC236}">
                  <a16:creationId xmlns:a16="http://schemas.microsoft.com/office/drawing/2014/main" id="{D075904B-DE48-9CD4-C623-91B36847517F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9" name="Google Shape;542;p37">
              <a:extLst>
                <a:ext uri="{FF2B5EF4-FFF2-40B4-BE49-F238E27FC236}">
                  <a16:creationId xmlns:a16="http://schemas.microsoft.com/office/drawing/2014/main" id="{E392CAEC-5FFC-83CB-F8EC-6AAE9A090170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B0F0"/>
                </a:solidFill>
              </a:endParaRPr>
            </a:p>
          </p:txBody>
        </p:sp>
        <p:sp>
          <p:nvSpPr>
            <p:cNvPr id="10" name="Google Shape;543;p37">
              <a:extLst>
                <a:ext uri="{FF2B5EF4-FFF2-40B4-BE49-F238E27FC236}">
                  <a16:creationId xmlns:a16="http://schemas.microsoft.com/office/drawing/2014/main" id="{AEBE4323-87E0-112E-8FFD-98FA3F5F132F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B0F0"/>
                </a:solidFill>
              </a:endParaRPr>
            </a:p>
          </p:txBody>
        </p:sp>
        <p:sp>
          <p:nvSpPr>
            <p:cNvPr id="11" name="Google Shape;544;p37">
              <a:extLst>
                <a:ext uri="{FF2B5EF4-FFF2-40B4-BE49-F238E27FC236}">
                  <a16:creationId xmlns:a16="http://schemas.microsoft.com/office/drawing/2014/main" id="{42BDA66D-A11E-ADFF-120E-2FAFCFD60431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2" name="Google Shape;545;p37">
              <a:extLst>
                <a:ext uri="{FF2B5EF4-FFF2-40B4-BE49-F238E27FC236}">
                  <a16:creationId xmlns:a16="http://schemas.microsoft.com/office/drawing/2014/main" id="{E496FE73-18FF-7F35-BA7F-54D207FA7D35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3" name="Google Shape;546;p37">
              <a:extLst>
                <a:ext uri="{FF2B5EF4-FFF2-40B4-BE49-F238E27FC236}">
                  <a16:creationId xmlns:a16="http://schemas.microsoft.com/office/drawing/2014/main" id="{6DAFCADE-B57C-76E2-C24D-D51244FAC88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4" name="Google Shape;547;p37">
              <a:extLst>
                <a:ext uri="{FF2B5EF4-FFF2-40B4-BE49-F238E27FC236}">
                  <a16:creationId xmlns:a16="http://schemas.microsoft.com/office/drawing/2014/main" id="{5CEAB2DB-FC68-F793-844F-AE294D5D62B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5" name="Google Shape;548;p37">
              <a:extLst>
                <a:ext uri="{FF2B5EF4-FFF2-40B4-BE49-F238E27FC236}">
                  <a16:creationId xmlns:a16="http://schemas.microsoft.com/office/drawing/2014/main" id="{F56D499A-6BFF-5EBB-3E4C-269F7CA5BF2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6" name="Google Shape;549;p37">
              <a:extLst>
                <a:ext uri="{FF2B5EF4-FFF2-40B4-BE49-F238E27FC236}">
                  <a16:creationId xmlns:a16="http://schemas.microsoft.com/office/drawing/2014/main" id="{A02C2482-AA9F-8634-D33A-EB9BB1BB6D26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7" name="Google Shape;550;p37">
              <a:extLst>
                <a:ext uri="{FF2B5EF4-FFF2-40B4-BE49-F238E27FC236}">
                  <a16:creationId xmlns:a16="http://schemas.microsoft.com/office/drawing/2014/main" id="{84683842-ECFB-EBDD-34AD-E9E12ED50B2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</p:grpSp>
      <p:sp>
        <p:nvSpPr>
          <p:cNvPr id="18" name="Google Shape;192;p12">
            <a:extLst>
              <a:ext uri="{FF2B5EF4-FFF2-40B4-BE49-F238E27FC236}">
                <a16:creationId xmlns:a16="http://schemas.microsoft.com/office/drawing/2014/main" id="{A89D5F84-628F-46A5-835B-3C2A2D5508BE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61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>
                <a:solidFill>
                  <a:schemeClr val="bg1"/>
                </a:solidFill>
              </a:rPr>
              <a:t>La aprobación de una nueva solicitud de beca queda sujeta al siguiente cumplimiento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Google Shape;192;p12">
            <a:extLst>
              <a:ext uri="{FF2B5EF4-FFF2-40B4-BE49-F238E27FC236}">
                <a16:creationId xmlns:a16="http://schemas.microsoft.com/office/drawing/2014/main" id="{627B0218-2382-CD01-CBEC-16B83514933E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47CE2433-4D43-74F9-7D5D-16D5F927F3E0}"/>
              </a:ext>
            </a:extLst>
          </p:cNvPr>
          <p:cNvSpPr txBox="1"/>
          <p:nvPr/>
        </p:nvSpPr>
        <p:spPr>
          <a:xfrm>
            <a:off x="551083" y="1060479"/>
            <a:ext cx="79132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E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dk1"/>
                </a:solidFill>
                <a:latin typeface="Roboto Condensed" panose="020B0604020202020204" charset="0"/>
                <a:ea typeface="Roboto Condensed" panose="020B0604020202020204" charset="0"/>
              </a:rPr>
              <a:t>Que la persona estudiante se encuentre en condición de pobreza, pobreza extrema o vulnerabilidad social definida por el Sistema Nacional de Información y Registro Único de Beneficiarios del Estado (SINIRUBE), de acuerdo con el artículo N°3 de la Directriz N° 060-MTSS-MDHIS para priorización de la atención de la pobreza mediante la utilización del Sistema Nacional de Información y Registro Único de Beneficiarios del Estado, dirigida a la Administración Central y Descentralizada del Sector Social, que establece la obligatoriedad de las instituciones de usar la clasificación y priorización que brinda SINIRUBE para la selección de beneficiarios de los programas sociales. </a:t>
            </a: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ES" sz="1200" dirty="0">
              <a:solidFill>
                <a:schemeClr val="dk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ES" sz="1200" dirty="0">
              <a:solidFill>
                <a:schemeClr val="dk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dk1"/>
                </a:solidFill>
                <a:latin typeface="Roboto Condensed" panose="020B0604020202020204" charset="0"/>
                <a:ea typeface="Roboto Condensed" panose="020B0604020202020204" charset="0"/>
              </a:rPr>
              <a:t>Estar matriculado en una universidad pública o privada acreditada por el Consejo Nacional de Enseñanza Superior Universitaria Privada  (CONESUP), cursando carga académica completa o mínimo dos materias, que se encuentren dentro del plan de estudios de la carrera en la que se encuentra empadronado. </a:t>
            </a:r>
          </a:p>
          <a:p>
            <a:pPr algn="just">
              <a:buClr>
                <a:srgbClr val="0070C0"/>
              </a:buClr>
              <a:buSzPct val="115000"/>
            </a:pPr>
            <a:endParaRPr lang="es-CR" sz="1200" dirty="0">
              <a:solidFill>
                <a:schemeClr val="dk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71450" lvl="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CR" sz="1200" dirty="0">
              <a:solidFill>
                <a:schemeClr val="dk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71450" indent="-171450" algn="just" fontAlgn="base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CR" sz="1200" dirty="0">
                <a:solidFill>
                  <a:schemeClr val="dk1"/>
                </a:solidFill>
                <a:latin typeface="Roboto Condensed" panose="020B0604020202020204" charset="0"/>
                <a:ea typeface="Roboto Condensed" panose="020B0604020202020204" charset="0"/>
                <a:sym typeface="Roboto Condensed Light"/>
              </a:rPr>
              <a:t>Certificación de cuenta activa a nombre de la persona estudiante de alguna entidad autorizada del sistema bancario nacional: </a:t>
            </a:r>
            <a:r>
              <a:rPr lang="es-ES" altLang="es-ES" sz="1200" dirty="0">
                <a:solidFill>
                  <a:schemeClr val="dk1"/>
                </a:solidFill>
                <a:latin typeface="Roboto Condensed" panose="020B0604020202020204" charset="0"/>
                <a:ea typeface="Roboto Condensed" panose="020B0604020202020204" charset="0"/>
              </a:rPr>
              <a:t>Debe de contener el nombre completo, número de cédula, nombre de la entidad bancaria, número de cuenta cliente e IBAN, </a:t>
            </a:r>
            <a:r>
              <a:rPr lang="es-ES" altLang="es-ES" sz="1200" b="1" dirty="0">
                <a:solidFill>
                  <a:srgbClr val="00B050"/>
                </a:solidFill>
                <a:latin typeface="Roboto Condensed" panose="020B0604020202020204" charset="0"/>
                <a:ea typeface="Roboto Condensed" panose="020B0604020202020204" charset="0"/>
              </a:rPr>
              <a:t>con fecha de emisión del año en curso</a:t>
            </a:r>
            <a:r>
              <a:rPr lang="es-ES" altLang="es-ES" sz="1200" dirty="0">
                <a:solidFill>
                  <a:schemeClr val="dk1"/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</a:p>
          <a:p>
            <a:pPr lvl="0" algn="just">
              <a:buClr>
                <a:srgbClr val="0070C0"/>
              </a:buClr>
            </a:pPr>
            <a:endParaRPr lang="es-ES" sz="1200" dirty="0">
              <a:solidFill>
                <a:schemeClr val="dk1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endParaRPr lang="es-ES" sz="1400" dirty="0">
              <a:latin typeface="Bahnschrift SemiBold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400" dirty="0">
              <a:latin typeface="Bahnschrift SemiBold" panose="020B0502040204020203" pitchFamily="34" charset="0"/>
            </a:endParaRPr>
          </a:p>
          <a:p>
            <a:endParaRPr lang="es-ES" sz="1200" dirty="0">
              <a:latin typeface="Bahnschrift SemiBold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R" sz="1200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3" name="Google Shape;192;p12">
            <a:extLst>
              <a:ext uri="{FF2B5EF4-FFF2-40B4-BE49-F238E27FC236}">
                <a16:creationId xmlns:a16="http://schemas.microsoft.com/office/drawing/2014/main" id="{5783A725-8189-78D0-ED80-6F946A6398D6}"/>
              </a:ext>
            </a:extLst>
          </p:cNvPr>
          <p:cNvSpPr txBox="1">
            <a:spLocks/>
          </p:cNvSpPr>
          <p:nvPr/>
        </p:nvSpPr>
        <p:spPr>
          <a:xfrm>
            <a:off x="6950927" y="4636500"/>
            <a:ext cx="2193073" cy="426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6" name="Google Shape;267;p18"/>
          <p:cNvSpPr txBox="1">
            <a:spLocks/>
          </p:cNvSpPr>
          <p:nvPr/>
        </p:nvSpPr>
        <p:spPr>
          <a:xfrm>
            <a:off x="314648" y="1152628"/>
            <a:ext cx="3915380" cy="4074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sz="1200" b="1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Constancia de matrícula: Constancia de matrícula: </a:t>
            </a:r>
            <a:r>
              <a:rPr lang="es-ES" sz="12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Constancia de matrícula, recibos de pago, boletas de matrícula o documentos descargados de internet legibles, siempre y cuando detallen el nombre completo de la persona estudiante, número de cédula o número de carnet, ciclo actual, el código y el  nombre de las materias  por cursar, </a:t>
            </a:r>
            <a:r>
              <a:rPr lang="es-ES" sz="1200" b="1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nombre del centro de estudios (membrete) y la carrera</a:t>
            </a:r>
            <a:r>
              <a:rPr lang="es-ES" sz="12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algn="just" fontAlgn="base">
              <a:buClr>
                <a:srgbClr val="0070C0"/>
              </a:buClr>
              <a:buSzPct val="115000"/>
            </a:pPr>
            <a:endParaRPr lang="es-ES" altLang="es-ES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sz="1200" b="1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Constancia de notas o historial académico</a:t>
            </a:r>
            <a:r>
              <a:rPr lang="es-ES" sz="12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 Debe detallar el nombre completo de la persona estudiante, número de identificación o carnet de estudiante; nombre de las materias cursadas, notas, (aprobadas reprobadas, retiradas entre otras),  ciclo cursado y nombre del centro de estudios (membrete) </a:t>
            </a:r>
            <a:r>
              <a:rPr lang="es-ES" sz="1200" b="1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 y la carrera</a:t>
            </a:r>
            <a:r>
              <a:rPr lang="es-ES" sz="12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algn="just">
              <a:buClr>
                <a:srgbClr val="0070C0"/>
              </a:buClr>
              <a:buSzPct val="115000"/>
            </a:pPr>
            <a:endParaRPr lang="es-ES" sz="1200" dirty="0">
              <a:solidFill>
                <a:srgbClr val="263248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CR" altLang="es-ES" sz="1200" b="1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Copia de cédula de identidad vigente.</a:t>
            </a:r>
          </a:p>
          <a:p>
            <a:pPr algn="just">
              <a:buClr>
                <a:srgbClr val="0070C0"/>
              </a:buClr>
              <a:buSzPct val="115000"/>
            </a:pPr>
            <a:endParaRPr lang="es-ES" sz="1200" dirty="0">
              <a:solidFill>
                <a:srgbClr val="263248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just" fontAlgn="base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ES" altLang="es-ES" sz="1200" dirty="0">
              <a:latin typeface="+mn-lt"/>
            </a:endParaRPr>
          </a:p>
          <a:p>
            <a:pPr algn="just" fontAlgn="base">
              <a:buClr>
                <a:srgbClr val="0070C0"/>
              </a:buClr>
            </a:pPr>
            <a:endParaRPr lang="es-CR" altLang="es-ES" sz="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E9A05A-0373-943D-F2F2-40A3F9EC4FE1}"/>
              </a:ext>
            </a:extLst>
          </p:cNvPr>
          <p:cNvSpPr txBox="1">
            <a:spLocks/>
          </p:cNvSpPr>
          <p:nvPr/>
        </p:nvSpPr>
        <p:spPr>
          <a:xfrm>
            <a:off x="4475354" y="1194848"/>
            <a:ext cx="4477408" cy="28272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just" fontAlgn="base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altLang="es-ES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Título de bachiller en secundaria</a:t>
            </a:r>
            <a:r>
              <a:rPr lang="es-ES" altLang="es-ES" sz="12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Para los casos de primer ingreso.</a:t>
            </a:r>
          </a:p>
          <a:p>
            <a:pPr marL="171450" indent="-171450" algn="just" fontAlgn="base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ES" altLang="es-ES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ES" sz="1200" b="1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de estudios: </a:t>
            </a:r>
            <a:r>
              <a:rPr lang="es-ES" sz="12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Puede ser descargado de internet,  debe ser de la carrera que cursa,  completo y actualizado, legible,  con el nombre del centro de estudio que lo imparte.(Membrete)</a:t>
            </a:r>
          </a:p>
          <a:p>
            <a:pPr marL="171450" indent="-171450" algn="just" fontAlgn="base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es-ES" altLang="es-ES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 algn="just"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es-CR" altLang="es-ES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Carta de Justificación</a:t>
            </a:r>
            <a:r>
              <a:rPr lang="es-CR" altLang="es-ES" sz="1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s-ES" sz="12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Siempre que el estudiante repruebe o retire una materia deberá presentar una justificación detallada que respalde el motivo de dicha reprobación o retiro, para que sea valorado a lo interno de el Programa de Becas. La justificación debe indicar: nombre y código de las materias reprobadas o retiradas, las razones que sustenten la reprobación o retiro, los documentos necesarios de respaldo y la firma de la persona estudiante.</a:t>
            </a:r>
          </a:p>
          <a:p>
            <a:pPr marL="285750" indent="-285750" algn="just" fontAlgn="base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CR" altLang="es-ES" sz="1200" dirty="0">
              <a:latin typeface="+mn-lt"/>
            </a:endParaRPr>
          </a:p>
          <a:p>
            <a:pPr algn="just" fontAlgn="base">
              <a:buClr>
                <a:srgbClr val="0070C0"/>
              </a:buClr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0680163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1988</Words>
  <Application>Microsoft Office PowerPoint</Application>
  <PresentationFormat>Presentación en pantalla (16:9)</PresentationFormat>
  <Paragraphs>194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Roboto Condensed</vt:lpstr>
      <vt:lpstr>Calibri</vt:lpstr>
      <vt:lpstr>Bahnschrift SemiBold</vt:lpstr>
      <vt:lpstr>Segoe UI Semilight</vt:lpstr>
      <vt:lpstr>Wingdings</vt:lpstr>
      <vt:lpstr>Arvo</vt:lpstr>
      <vt:lpstr>Nirmala UI Semilight</vt:lpstr>
      <vt:lpstr>Segoe UI Light</vt:lpstr>
      <vt:lpstr>Arial</vt:lpstr>
      <vt:lpstr>Roboto Condensed Light</vt:lpstr>
      <vt:lpstr>Salerio template</vt:lpstr>
      <vt:lpstr>Presentación de PowerPoint</vt:lpstr>
      <vt:lpstr>PERFIL BECAS DE POSTSECUNDARIA</vt:lpstr>
      <vt:lpstr>REQUISITOS PARA MANTENER UNA BECA</vt:lpstr>
      <vt:lpstr>Presentación de PowerPoint</vt:lpstr>
      <vt:lpstr>Presentación de PowerPoint</vt:lpstr>
      <vt:lpstr>Presentación de PowerPoint</vt:lpstr>
      <vt:lpstr>REQUISITOS PARA OPTAR POR UNA BECA</vt:lpstr>
      <vt:lpstr>La aprobación de una nueva solicitud de beca queda sujeta al siguiente cumplimiento</vt:lpstr>
      <vt:lpstr>Presentación de PowerPoint</vt:lpstr>
      <vt:lpstr>Deberes de la persona estudiante becada</vt:lpstr>
      <vt:lpstr>Deberes de la persona estudiante becada</vt:lpstr>
      <vt:lpstr>Motivos para aplicar un Cierre Administrativo</vt:lpstr>
      <vt:lpstr>Presentación de PowerPoint</vt:lpstr>
      <vt:lpstr>Presentación de PowerPoint</vt:lpstr>
      <vt:lpstr>Trámite en línea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Adriana Arce Vega</cp:lastModifiedBy>
  <cp:revision>68</cp:revision>
  <dcterms:modified xsi:type="dcterms:W3CDTF">2023-07-14T15:23:11Z</dcterms:modified>
</cp:coreProperties>
</file>