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62" r:id="rId3"/>
    <p:sldId id="257" r:id="rId4"/>
    <p:sldId id="286" r:id="rId5"/>
    <p:sldId id="371" r:id="rId6"/>
    <p:sldId id="374" r:id="rId7"/>
    <p:sldId id="370" r:id="rId8"/>
    <p:sldId id="283" r:id="rId9"/>
    <p:sldId id="375" r:id="rId10"/>
    <p:sldId id="258" r:id="rId11"/>
    <p:sldId id="368" r:id="rId12"/>
    <p:sldId id="340" r:id="rId13"/>
    <p:sldId id="376" r:id="rId14"/>
    <p:sldId id="377" r:id="rId15"/>
    <p:sldId id="378" r:id="rId16"/>
    <p:sldId id="265" r:id="rId17"/>
    <p:sldId id="380" r:id="rId18"/>
    <p:sldId id="387" r:id="rId19"/>
    <p:sldId id="382" r:id="rId20"/>
    <p:sldId id="383" r:id="rId21"/>
    <p:sldId id="384" r:id="rId22"/>
    <p:sldId id="385" r:id="rId23"/>
    <p:sldId id="386" r:id="rId24"/>
    <p:sldId id="388" r:id="rId25"/>
    <p:sldId id="389" r:id="rId26"/>
    <p:sldId id="391" r:id="rId27"/>
    <p:sldId id="390" r:id="rId28"/>
    <p:sldId id="35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initials="K" lastIdx="1" clrIdx="0">
    <p:extLst>
      <p:ext uri="{19B8F6BF-5375-455C-9EA6-DF929625EA0E}">
        <p15:presenceInfo xmlns:p15="http://schemas.microsoft.com/office/powerpoint/2012/main" userId="Kar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5E6"/>
    <a:srgbClr val="418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2" autoAdjust="0"/>
    <p:restoredTop sz="96751"/>
  </p:normalViewPr>
  <p:slideViewPr>
    <p:cSldViewPr snapToGrid="0">
      <p:cViewPr varScale="1">
        <p:scale>
          <a:sx n="65" d="100"/>
          <a:sy n="65" d="100"/>
        </p:scale>
        <p:origin x="456" y="7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06DD4-86F2-4246-8BE0-D3E6D28CEFF6}" type="doc">
      <dgm:prSet loTypeId="urn:microsoft.com/office/officeart/2005/8/layout/matrix3" loCatId="matrix" qsTypeId="urn:microsoft.com/office/officeart/2005/8/quickstyle/simple2" qsCatId="simple" csTypeId="urn:microsoft.com/office/officeart/2005/8/colors/colorful5" csCatId="colorful" phldr="1"/>
      <dgm:spPr/>
      <dgm:t>
        <a:bodyPr/>
        <a:lstStyle/>
        <a:p>
          <a:endParaRPr lang="es-CR"/>
        </a:p>
      </dgm:t>
    </dgm:pt>
    <dgm:pt modelId="{0353378D-CC3E-42CE-8A56-C04BDDF2F80B}">
      <dgm:prSet phldrT="[Texto]"/>
      <dgm:spPr/>
      <dgm:t>
        <a:bodyPr/>
        <a:lstStyle/>
        <a:p>
          <a:r>
            <a:rPr lang="es-CR" dirty="0"/>
            <a:t>Gestión del talento humano</a:t>
          </a:r>
        </a:p>
      </dgm:t>
    </dgm:pt>
    <dgm:pt modelId="{06552554-54F2-4902-BBAB-398A54CB8BBE}" type="parTrans" cxnId="{1052DB23-F760-4D0A-8715-1E843C4A62BB}">
      <dgm:prSet/>
      <dgm:spPr/>
      <dgm:t>
        <a:bodyPr/>
        <a:lstStyle/>
        <a:p>
          <a:endParaRPr lang="es-CR"/>
        </a:p>
      </dgm:t>
    </dgm:pt>
    <dgm:pt modelId="{B07ECB77-4583-4FF9-9D5E-6DF52E53E0ED}" type="sibTrans" cxnId="{1052DB23-F760-4D0A-8715-1E843C4A62BB}">
      <dgm:prSet/>
      <dgm:spPr/>
      <dgm:t>
        <a:bodyPr/>
        <a:lstStyle/>
        <a:p>
          <a:endParaRPr lang="es-CR"/>
        </a:p>
      </dgm:t>
    </dgm:pt>
    <dgm:pt modelId="{4089EDF2-A381-4E62-9CE5-4C347061215C}">
      <dgm:prSet phldrT="[Texto]"/>
      <dgm:spPr/>
      <dgm:t>
        <a:bodyPr/>
        <a:lstStyle/>
        <a:p>
          <a:r>
            <a:rPr lang="es-CR" dirty="0"/>
            <a:t>Comunicación</a:t>
          </a:r>
        </a:p>
      </dgm:t>
    </dgm:pt>
    <dgm:pt modelId="{A5C88FFA-5EE8-4783-83F0-94ED622DF5F0}" type="parTrans" cxnId="{E272FD0C-0896-4A17-A813-45322E0D306D}">
      <dgm:prSet/>
      <dgm:spPr/>
      <dgm:t>
        <a:bodyPr/>
        <a:lstStyle/>
        <a:p>
          <a:endParaRPr lang="es-CR"/>
        </a:p>
      </dgm:t>
    </dgm:pt>
    <dgm:pt modelId="{68C662DD-6E20-4052-B6DF-4C858D30B03D}" type="sibTrans" cxnId="{E272FD0C-0896-4A17-A813-45322E0D306D}">
      <dgm:prSet/>
      <dgm:spPr/>
      <dgm:t>
        <a:bodyPr/>
        <a:lstStyle/>
        <a:p>
          <a:endParaRPr lang="es-CR"/>
        </a:p>
      </dgm:t>
    </dgm:pt>
    <dgm:pt modelId="{783EB035-1086-4A09-9C85-EFCC832C3DF1}">
      <dgm:prSet phldrT="[Texto]"/>
      <dgm:spPr/>
      <dgm:t>
        <a:bodyPr/>
        <a:lstStyle/>
        <a:p>
          <a:r>
            <a:rPr lang="es-CR" dirty="0"/>
            <a:t>Ética y Valores</a:t>
          </a:r>
        </a:p>
      </dgm:t>
    </dgm:pt>
    <dgm:pt modelId="{011F8FA5-3644-4DF3-A65F-3110F47C944D}" type="parTrans" cxnId="{BCF450F7-9172-4F14-84E5-8C1BE80EBE89}">
      <dgm:prSet/>
      <dgm:spPr/>
      <dgm:t>
        <a:bodyPr/>
        <a:lstStyle/>
        <a:p>
          <a:endParaRPr lang="es-CR"/>
        </a:p>
      </dgm:t>
    </dgm:pt>
    <dgm:pt modelId="{DF9C5C45-73CC-4A83-9DEB-A25543235CC9}" type="sibTrans" cxnId="{BCF450F7-9172-4F14-84E5-8C1BE80EBE89}">
      <dgm:prSet/>
      <dgm:spPr/>
      <dgm:t>
        <a:bodyPr/>
        <a:lstStyle/>
        <a:p>
          <a:endParaRPr lang="es-CR"/>
        </a:p>
      </dgm:t>
    </dgm:pt>
    <dgm:pt modelId="{04D27485-87CD-448F-AC76-760F790A024A}">
      <dgm:prSet phldrT="[Texto]"/>
      <dgm:spPr/>
      <dgm:t>
        <a:bodyPr/>
        <a:lstStyle/>
        <a:p>
          <a:r>
            <a:rPr lang="es-CR" dirty="0"/>
            <a:t>Planificación institucional</a:t>
          </a:r>
        </a:p>
      </dgm:t>
    </dgm:pt>
    <dgm:pt modelId="{4089650A-1B42-44C0-93A9-B223BCB94B89}" type="parTrans" cxnId="{18C3A953-08F1-4174-B6F7-A7275941707A}">
      <dgm:prSet/>
      <dgm:spPr/>
      <dgm:t>
        <a:bodyPr/>
        <a:lstStyle/>
        <a:p>
          <a:endParaRPr lang="es-CR"/>
        </a:p>
      </dgm:t>
    </dgm:pt>
    <dgm:pt modelId="{B5D1BBF9-E0E4-4EE5-BC0D-0E08B5A52833}" type="sibTrans" cxnId="{18C3A953-08F1-4174-B6F7-A7275941707A}">
      <dgm:prSet/>
      <dgm:spPr/>
      <dgm:t>
        <a:bodyPr/>
        <a:lstStyle/>
        <a:p>
          <a:endParaRPr lang="es-CR"/>
        </a:p>
      </dgm:t>
    </dgm:pt>
    <dgm:pt modelId="{A7D563BD-4E03-479D-A2D0-291B01BBCB05}" type="pres">
      <dgm:prSet presAssocID="{52E06DD4-86F2-4246-8BE0-D3E6D28CEFF6}" presName="matrix" presStyleCnt="0">
        <dgm:presLayoutVars>
          <dgm:chMax val="1"/>
          <dgm:dir/>
          <dgm:resizeHandles val="exact"/>
        </dgm:presLayoutVars>
      </dgm:prSet>
      <dgm:spPr/>
    </dgm:pt>
    <dgm:pt modelId="{84DB68A2-4FF1-4342-875B-AA1009123377}" type="pres">
      <dgm:prSet presAssocID="{52E06DD4-86F2-4246-8BE0-D3E6D28CEFF6}" presName="diamond" presStyleLbl="bgShp" presStyleIdx="0" presStyleCnt="1"/>
      <dgm:spPr/>
    </dgm:pt>
    <dgm:pt modelId="{E476604D-D7A8-4E58-9ECC-F2852CFC288B}" type="pres">
      <dgm:prSet presAssocID="{52E06DD4-86F2-4246-8BE0-D3E6D28CEFF6}" presName="quad1" presStyleLbl="node1" presStyleIdx="0" presStyleCnt="4">
        <dgm:presLayoutVars>
          <dgm:chMax val="0"/>
          <dgm:chPref val="0"/>
          <dgm:bulletEnabled val="1"/>
        </dgm:presLayoutVars>
      </dgm:prSet>
      <dgm:spPr/>
    </dgm:pt>
    <dgm:pt modelId="{6EC6FB04-9716-47BD-BBE0-C4F02AE4500D}" type="pres">
      <dgm:prSet presAssocID="{52E06DD4-86F2-4246-8BE0-D3E6D28CEFF6}" presName="quad2" presStyleLbl="node1" presStyleIdx="1" presStyleCnt="4">
        <dgm:presLayoutVars>
          <dgm:chMax val="0"/>
          <dgm:chPref val="0"/>
          <dgm:bulletEnabled val="1"/>
        </dgm:presLayoutVars>
      </dgm:prSet>
      <dgm:spPr/>
    </dgm:pt>
    <dgm:pt modelId="{01649AD2-FC61-4A1A-8143-D872722335B6}" type="pres">
      <dgm:prSet presAssocID="{52E06DD4-86F2-4246-8BE0-D3E6D28CEFF6}" presName="quad3" presStyleLbl="node1" presStyleIdx="2" presStyleCnt="4">
        <dgm:presLayoutVars>
          <dgm:chMax val="0"/>
          <dgm:chPref val="0"/>
          <dgm:bulletEnabled val="1"/>
        </dgm:presLayoutVars>
      </dgm:prSet>
      <dgm:spPr/>
    </dgm:pt>
    <dgm:pt modelId="{A82E5E3B-8030-4A3A-9615-C643226DC133}" type="pres">
      <dgm:prSet presAssocID="{52E06DD4-86F2-4246-8BE0-D3E6D28CEFF6}" presName="quad4" presStyleLbl="node1" presStyleIdx="3" presStyleCnt="4">
        <dgm:presLayoutVars>
          <dgm:chMax val="0"/>
          <dgm:chPref val="0"/>
          <dgm:bulletEnabled val="1"/>
        </dgm:presLayoutVars>
      </dgm:prSet>
      <dgm:spPr/>
    </dgm:pt>
  </dgm:ptLst>
  <dgm:cxnLst>
    <dgm:cxn modelId="{E272FD0C-0896-4A17-A813-45322E0D306D}" srcId="{52E06DD4-86F2-4246-8BE0-D3E6D28CEFF6}" destId="{4089EDF2-A381-4E62-9CE5-4C347061215C}" srcOrd="1" destOrd="0" parTransId="{A5C88FFA-5EE8-4783-83F0-94ED622DF5F0}" sibTransId="{68C662DD-6E20-4052-B6DF-4C858D30B03D}"/>
    <dgm:cxn modelId="{1052DB23-F760-4D0A-8715-1E843C4A62BB}" srcId="{52E06DD4-86F2-4246-8BE0-D3E6D28CEFF6}" destId="{0353378D-CC3E-42CE-8A56-C04BDDF2F80B}" srcOrd="0" destOrd="0" parTransId="{06552554-54F2-4902-BBAB-398A54CB8BBE}" sibTransId="{B07ECB77-4583-4FF9-9D5E-6DF52E53E0ED}"/>
    <dgm:cxn modelId="{3BEA7734-398E-421F-BAF9-1DF5B75A9BDE}" type="presOf" srcId="{783EB035-1086-4A09-9C85-EFCC832C3DF1}" destId="{01649AD2-FC61-4A1A-8143-D872722335B6}" srcOrd="0" destOrd="0" presId="urn:microsoft.com/office/officeart/2005/8/layout/matrix3"/>
    <dgm:cxn modelId="{18C3A953-08F1-4174-B6F7-A7275941707A}" srcId="{52E06DD4-86F2-4246-8BE0-D3E6D28CEFF6}" destId="{04D27485-87CD-448F-AC76-760F790A024A}" srcOrd="3" destOrd="0" parTransId="{4089650A-1B42-44C0-93A9-B223BCB94B89}" sibTransId="{B5D1BBF9-E0E4-4EE5-BC0D-0E08B5A52833}"/>
    <dgm:cxn modelId="{5D206654-5C8F-44A1-8CC3-277DAC7DA132}" type="presOf" srcId="{04D27485-87CD-448F-AC76-760F790A024A}" destId="{A82E5E3B-8030-4A3A-9615-C643226DC133}" srcOrd="0" destOrd="0" presId="urn:microsoft.com/office/officeart/2005/8/layout/matrix3"/>
    <dgm:cxn modelId="{88FC757B-5880-4343-83D5-0A692EFC66ED}" type="presOf" srcId="{0353378D-CC3E-42CE-8A56-C04BDDF2F80B}" destId="{E476604D-D7A8-4E58-9ECC-F2852CFC288B}" srcOrd="0" destOrd="0" presId="urn:microsoft.com/office/officeart/2005/8/layout/matrix3"/>
    <dgm:cxn modelId="{BD5173A0-720D-453C-B21E-1ECF920C3AB2}" type="presOf" srcId="{4089EDF2-A381-4E62-9CE5-4C347061215C}" destId="{6EC6FB04-9716-47BD-BBE0-C4F02AE4500D}" srcOrd="0" destOrd="0" presId="urn:microsoft.com/office/officeart/2005/8/layout/matrix3"/>
    <dgm:cxn modelId="{B16784BF-7579-4C5D-91A3-D547F3BF7701}" type="presOf" srcId="{52E06DD4-86F2-4246-8BE0-D3E6D28CEFF6}" destId="{A7D563BD-4E03-479D-A2D0-291B01BBCB05}" srcOrd="0" destOrd="0" presId="urn:microsoft.com/office/officeart/2005/8/layout/matrix3"/>
    <dgm:cxn modelId="{BCF450F7-9172-4F14-84E5-8C1BE80EBE89}" srcId="{52E06DD4-86F2-4246-8BE0-D3E6D28CEFF6}" destId="{783EB035-1086-4A09-9C85-EFCC832C3DF1}" srcOrd="2" destOrd="0" parTransId="{011F8FA5-3644-4DF3-A65F-3110F47C944D}" sibTransId="{DF9C5C45-73CC-4A83-9DEB-A25543235CC9}"/>
    <dgm:cxn modelId="{FF30A8C5-4C82-4B10-9E33-E3FD069B2423}" type="presParOf" srcId="{A7D563BD-4E03-479D-A2D0-291B01BBCB05}" destId="{84DB68A2-4FF1-4342-875B-AA1009123377}" srcOrd="0" destOrd="0" presId="urn:microsoft.com/office/officeart/2005/8/layout/matrix3"/>
    <dgm:cxn modelId="{67C0ACAB-EF82-4C43-BD9F-5ADADA1CD3BE}" type="presParOf" srcId="{A7D563BD-4E03-479D-A2D0-291B01BBCB05}" destId="{E476604D-D7A8-4E58-9ECC-F2852CFC288B}" srcOrd="1" destOrd="0" presId="urn:microsoft.com/office/officeart/2005/8/layout/matrix3"/>
    <dgm:cxn modelId="{DF5D0DCF-37BA-4FFE-8473-2990BA08B7FB}" type="presParOf" srcId="{A7D563BD-4E03-479D-A2D0-291B01BBCB05}" destId="{6EC6FB04-9716-47BD-BBE0-C4F02AE4500D}" srcOrd="2" destOrd="0" presId="urn:microsoft.com/office/officeart/2005/8/layout/matrix3"/>
    <dgm:cxn modelId="{F50602D9-A6C8-42EA-8863-2B5D0BB16F31}" type="presParOf" srcId="{A7D563BD-4E03-479D-A2D0-291B01BBCB05}" destId="{01649AD2-FC61-4A1A-8143-D872722335B6}" srcOrd="3" destOrd="0" presId="urn:microsoft.com/office/officeart/2005/8/layout/matrix3"/>
    <dgm:cxn modelId="{FF0A24E4-9AE0-424F-AA1D-1F6535A71CEB}" type="presParOf" srcId="{A7D563BD-4E03-479D-A2D0-291B01BBCB05}" destId="{A82E5E3B-8030-4A3A-9615-C643226DC13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3B000-5DC0-418F-80B4-B3A6E129DEA4}"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s-CR"/>
        </a:p>
      </dgm:t>
    </dgm:pt>
    <dgm:pt modelId="{8BBF6F43-3A7C-4A23-969A-F9EFCFB522A1}">
      <dgm:prSet phldrT="[Texto]"/>
      <dgm:spPr/>
      <dgm:t>
        <a:bodyPr/>
        <a:lstStyle/>
        <a:p>
          <a:r>
            <a:rPr lang="es-CR" dirty="0"/>
            <a:t>Gestión del talento humano</a:t>
          </a:r>
        </a:p>
      </dgm:t>
    </dgm:pt>
    <dgm:pt modelId="{658340C5-05CD-4D5C-8EB2-B5F965676669}" type="parTrans" cxnId="{BF828DF1-7B03-47B4-911C-0201F8F5BACF}">
      <dgm:prSet/>
      <dgm:spPr/>
      <dgm:t>
        <a:bodyPr/>
        <a:lstStyle/>
        <a:p>
          <a:endParaRPr lang="es-CR"/>
        </a:p>
      </dgm:t>
    </dgm:pt>
    <dgm:pt modelId="{1BDE7751-4E44-4E1A-8759-800DC42AC96B}" type="sibTrans" cxnId="{BF828DF1-7B03-47B4-911C-0201F8F5BACF}">
      <dgm:prSet/>
      <dgm:spPr/>
      <dgm:t>
        <a:bodyPr/>
        <a:lstStyle/>
        <a:p>
          <a:endParaRPr lang="es-CR"/>
        </a:p>
      </dgm:t>
    </dgm:pt>
    <dgm:pt modelId="{345C6905-31F9-4AF3-A704-5F8A48F84C61}">
      <dgm:prSet phldrT="[Texto]"/>
      <dgm:spPr/>
      <dgm:t>
        <a:bodyPr/>
        <a:lstStyle/>
        <a:p>
          <a:r>
            <a:rPr lang="es-CR" dirty="0"/>
            <a:t>Plan de desarrollo profesional-ocupacional</a:t>
          </a:r>
        </a:p>
      </dgm:t>
    </dgm:pt>
    <dgm:pt modelId="{4C7CA554-66F2-48EC-8B22-4938E52B9780}" type="parTrans" cxnId="{7CAC355A-8BF0-490E-9812-41EA9B7CF21F}">
      <dgm:prSet/>
      <dgm:spPr/>
      <dgm:t>
        <a:bodyPr/>
        <a:lstStyle/>
        <a:p>
          <a:endParaRPr lang="es-CR"/>
        </a:p>
      </dgm:t>
    </dgm:pt>
    <dgm:pt modelId="{00D28AE6-51A1-4988-AB9A-2813A1244BF6}" type="sibTrans" cxnId="{7CAC355A-8BF0-490E-9812-41EA9B7CF21F}">
      <dgm:prSet/>
      <dgm:spPr/>
      <dgm:t>
        <a:bodyPr/>
        <a:lstStyle/>
        <a:p>
          <a:endParaRPr lang="es-CR"/>
        </a:p>
      </dgm:t>
    </dgm:pt>
    <dgm:pt modelId="{1F32D35C-6065-4407-A328-ABAA15003487}">
      <dgm:prSet phldrT="[Texto]"/>
      <dgm:spPr/>
      <dgm:t>
        <a:bodyPr/>
        <a:lstStyle/>
        <a:p>
          <a:r>
            <a:rPr lang="es-CR" dirty="0"/>
            <a:t>Plan de desarrollo personal-laboral</a:t>
          </a:r>
        </a:p>
      </dgm:t>
    </dgm:pt>
    <dgm:pt modelId="{E5FA4C2B-4F5F-40D3-80AD-9E0469202B92}" type="parTrans" cxnId="{D0843495-96B9-4BA1-994D-1C56B4876C2A}">
      <dgm:prSet/>
      <dgm:spPr/>
      <dgm:t>
        <a:bodyPr/>
        <a:lstStyle/>
        <a:p>
          <a:endParaRPr lang="es-CR"/>
        </a:p>
      </dgm:t>
    </dgm:pt>
    <dgm:pt modelId="{BCEB1960-3CEB-496D-9077-E0237A787F3E}" type="sibTrans" cxnId="{D0843495-96B9-4BA1-994D-1C56B4876C2A}">
      <dgm:prSet/>
      <dgm:spPr/>
      <dgm:t>
        <a:bodyPr/>
        <a:lstStyle/>
        <a:p>
          <a:endParaRPr lang="es-CR"/>
        </a:p>
      </dgm:t>
    </dgm:pt>
    <dgm:pt modelId="{CA71D503-E50B-414E-9028-B395C554D652}">
      <dgm:prSet phldrT="[Texto]"/>
      <dgm:spPr/>
      <dgm:t>
        <a:bodyPr/>
        <a:lstStyle/>
        <a:p>
          <a:r>
            <a:rPr lang="es-CR" dirty="0"/>
            <a:t>Innovación</a:t>
          </a:r>
        </a:p>
      </dgm:t>
    </dgm:pt>
    <dgm:pt modelId="{1AE62836-5213-40D5-B650-40E35D7A0EB6}" type="parTrans" cxnId="{9BD8FC8B-EE2D-4B3E-98FD-E2D4B57E562C}">
      <dgm:prSet/>
      <dgm:spPr/>
      <dgm:t>
        <a:bodyPr/>
        <a:lstStyle/>
        <a:p>
          <a:endParaRPr lang="es-CR"/>
        </a:p>
      </dgm:t>
    </dgm:pt>
    <dgm:pt modelId="{FB561D68-8CCD-4B3A-8292-4424823E5AD7}" type="sibTrans" cxnId="{9BD8FC8B-EE2D-4B3E-98FD-E2D4B57E562C}">
      <dgm:prSet/>
      <dgm:spPr/>
      <dgm:t>
        <a:bodyPr/>
        <a:lstStyle/>
        <a:p>
          <a:endParaRPr lang="es-CR"/>
        </a:p>
      </dgm:t>
    </dgm:pt>
    <dgm:pt modelId="{4060B9D7-E7E2-4FDA-9212-7093A8E08AC1}" type="pres">
      <dgm:prSet presAssocID="{9193B000-5DC0-418F-80B4-B3A6E129DEA4}" presName="Name0" presStyleCnt="0">
        <dgm:presLayoutVars>
          <dgm:chMax val="1"/>
          <dgm:chPref val="1"/>
          <dgm:dir/>
          <dgm:animOne val="branch"/>
          <dgm:animLvl val="lvl"/>
        </dgm:presLayoutVars>
      </dgm:prSet>
      <dgm:spPr/>
    </dgm:pt>
    <dgm:pt modelId="{0ED030C9-3697-4BE8-AA96-CF042DF99888}" type="pres">
      <dgm:prSet presAssocID="{8BBF6F43-3A7C-4A23-969A-F9EFCFB522A1}" presName="singleCycle" presStyleCnt="0"/>
      <dgm:spPr/>
    </dgm:pt>
    <dgm:pt modelId="{67783E41-D6DB-4081-AAC5-996499CC663B}" type="pres">
      <dgm:prSet presAssocID="{8BBF6F43-3A7C-4A23-969A-F9EFCFB522A1}" presName="singleCenter" presStyleLbl="node1" presStyleIdx="0" presStyleCnt="4">
        <dgm:presLayoutVars>
          <dgm:chMax val="7"/>
          <dgm:chPref val="7"/>
        </dgm:presLayoutVars>
      </dgm:prSet>
      <dgm:spPr/>
    </dgm:pt>
    <dgm:pt modelId="{9B1D94AE-C2A6-41CA-B90E-2F105188C3AC}" type="pres">
      <dgm:prSet presAssocID="{4C7CA554-66F2-48EC-8B22-4938E52B9780}" presName="Name56" presStyleLbl="parChTrans1D2" presStyleIdx="0" presStyleCnt="3"/>
      <dgm:spPr/>
    </dgm:pt>
    <dgm:pt modelId="{1A8A6E73-59A7-4A5E-956D-C67A6CD1C35B}" type="pres">
      <dgm:prSet presAssocID="{345C6905-31F9-4AF3-A704-5F8A48F84C61}" presName="text0" presStyleLbl="node1" presStyleIdx="1" presStyleCnt="4">
        <dgm:presLayoutVars>
          <dgm:bulletEnabled val="1"/>
        </dgm:presLayoutVars>
      </dgm:prSet>
      <dgm:spPr/>
    </dgm:pt>
    <dgm:pt modelId="{7DEE2639-221D-41E1-8846-5242E5DC53D0}" type="pres">
      <dgm:prSet presAssocID="{E5FA4C2B-4F5F-40D3-80AD-9E0469202B92}" presName="Name56" presStyleLbl="parChTrans1D2" presStyleIdx="1" presStyleCnt="3"/>
      <dgm:spPr/>
    </dgm:pt>
    <dgm:pt modelId="{927C0996-3C27-477F-B2F2-C92DAFCEE427}" type="pres">
      <dgm:prSet presAssocID="{1F32D35C-6065-4407-A328-ABAA15003487}" presName="text0" presStyleLbl="node1" presStyleIdx="2" presStyleCnt="4">
        <dgm:presLayoutVars>
          <dgm:bulletEnabled val="1"/>
        </dgm:presLayoutVars>
      </dgm:prSet>
      <dgm:spPr/>
    </dgm:pt>
    <dgm:pt modelId="{44EF23D0-56D1-4E6F-AA24-B9E7B7EC92A7}" type="pres">
      <dgm:prSet presAssocID="{1AE62836-5213-40D5-B650-40E35D7A0EB6}" presName="Name56" presStyleLbl="parChTrans1D2" presStyleIdx="2" presStyleCnt="3"/>
      <dgm:spPr/>
    </dgm:pt>
    <dgm:pt modelId="{EB610CF1-A33B-47C6-860C-0267253BDB54}" type="pres">
      <dgm:prSet presAssocID="{CA71D503-E50B-414E-9028-B395C554D652}" presName="text0" presStyleLbl="node1" presStyleIdx="3" presStyleCnt="4">
        <dgm:presLayoutVars>
          <dgm:bulletEnabled val="1"/>
        </dgm:presLayoutVars>
      </dgm:prSet>
      <dgm:spPr/>
    </dgm:pt>
  </dgm:ptLst>
  <dgm:cxnLst>
    <dgm:cxn modelId="{C51B5A08-9757-4332-A226-637BD9CC3081}" type="presOf" srcId="{8BBF6F43-3A7C-4A23-969A-F9EFCFB522A1}" destId="{67783E41-D6DB-4081-AAC5-996499CC663B}" srcOrd="0" destOrd="0" presId="urn:microsoft.com/office/officeart/2008/layout/RadialCluster"/>
    <dgm:cxn modelId="{EA9B8D1B-F178-4554-9443-DF67CF009041}" type="presOf" srcId="{9193B000-5DC0-418F-80B4-B3A6E129DEA4}" destId="{4060B9D7-E7E2-4FDA-9212-7093A8E08AC1}" srcOrd="0" destOrd="0" presId="urn:microsoft.com/office/officeart/2008/layout/RadialCluster"/>
    <dgm:cxn modelId="{A035E93B-8B11-4268-9A78-35E75D108CB2}" type="presOf" srcId="{4C7CA554-66F2-48EC-8B22-4938E52B9780}" destId="{9B1D94AE-C2A6-41CA-B90E-2F105188C3AC}" srcOrd="0" destOrd="0" presId="urn:microsoft.com/office/officeart/2008/layout/RadialCluster"/>
    <dgm:cxn modelId="{A0720B53-4C1A-422F-B03E-E93F991C3E60}" type="presOf" srcId="{345C6905-31F9-4AF3-A704-5F8A48F84C61}" destId="{1A8A6E73-59A7-4A5E-956D-C67A6CD1C35B}" srcOrd="0" destOrd="0" presId="urn:microsoft.com/office/officeart/2008/layout/RadialCluster"/>
    <dgm:cxn modelId="{7CAC355A-8BF0-490E-9812-41EA9B7CF21F}" srcId="{8BBF6F43-3A7C-4A23-969A-F9EFCFB522A1}" destId="{345C6905-31F9-4AF3-A704-5F8A48F84C61}" srcOrd="0" destOrd="0" parTransId="{4C7CA554-66F2-48EC-8B22-4938E52B9780}" sibTransId="{00D28AE6-51A1-4988-AB9A-2813A1244BF6}"/>
    <dgm:cxn modelId="{CF24765A-ADAA-487B-B88B-097B573EA46E}" type="presOf" srcId="{1F32D35C-6065-4407-A328-ABAA15003487}" destId="{927C0996-3C27-477F-B2F2-C92DAFCEE427}" srcOrd="0" destOrd="0" presId="urn:microsoft.com/office/officeart/2008/layout/RadialCluster"/>
    <dgm:cxn modelId="{9BD8FC8B-EE2D-4B3E-98FD-E2D4B57E562C}" srcId="{8BBF6F43-3A7C-4A23-969A-F9EFCFB522A1}" destId="{CA71D503-E50B-414E-9028-B395C554D652}" srcOrd="2" destOrd="0" parTransId="{1AE62836-5213-40D5-B650-40E35D7A0EB6}" sibTransId="{FB561D68-8CCD-4B3A-8292-4424823E5AD7}"/>
    <dgm:cxn modelId="{F475578D-106E-448D-A0E2-678EDFADFD14}" type="presOf" srcId="{CA71D503-E50B-414E-9028-B395C554D652}" destId="{EB610CF1-A33B-47C6-860C-0267253BDB54}" srcOrd="0" destOrd="0" presId="urn:microsoft.com/office/officeart/2008/layout/RadialCluster"/>
    <dgm:cxn modelId="{D0843495-96B9-4BA1-994D-1C56B4876C2A}" srcId="{8BBF6F43-3A7C-4A23-969A-F9EFCFB522A1}" destId="{1F32D35C-6065-4407-A328-ABAA15003487}" srcOrd="1" destOrd="0" parTransId="{E5FA4C2B-4F5F-40D3-80AD-9E0469202B92}" sibTransId="{BCEB1960-3CEB-496D-9077-E0237A787F3E}"/>
    <dgm:cxn modelId="{7A5126A9-5D6A-451C-9184-2FAA09DF4D5D}" type="presOf" srcId="{1AE62836-5213-40D5-B650-40E35D7A0EB6}" destId="{44EF23D0-56D1-4E6F-AA24-B9E7B7EC92A7}" srcOrd="0" destOrd="0" presId="urn:microsoft.com/office/officeart/2008/layout/RadialCluster"/>
    <dgm:cxn modelId="{51B990CD-9697-42B2-AE63-4C4DC7DAFAE4}" type="presOf" srcId="{E5FA4C2B-4F5F-40D3-80AD-9E0469202B92}" destId="{7DEE2639-221D-41E1-8846-5242E5DC53D0}" srcOrd="0" destOrd="0" presId="urn:microsoft.com/office/officeart/2008/layout/RadialCluster"/>
    <dgm:cxn modelId="{BF828DF1-7B03-47B4-911C-0201F8F5BACF}" srcId="{9193B000-5DC0-418F-80B4-B3A6E129DEA4}" destId="{8BBF6F43-3A7C-4A23-969A-F9EFCFB522A1}" srcOrd="0" destOrd="0" parTransId="{658340C5-05CD-4D5C-8EB2-B5F965676669}" sibTransId="{1BDE7751-4E44-4E1A-8759-800DC42AC96B}"/>
    <dgm:cxn modelId="{C2B75CE6-05C5-47EC-8429-6F1A6C110C49}" type="presParOf" srcId="{4060B9D7-E7E2-4FDA-9212-7093A8E08AC1}" destId="{0ED030C9-3697-4BE8-AA96-CF042DF99888}" srcOrd="0" destOrd="0" presId="urn:microsoft.com/office/officeart/2008/layout/RadialCluster"/>
    <dgm:cxn modelId="{CE7803D6-0BCD-4AB4-B1D5-78D6297F6E45}" type="presParOf" srcId="{0ED030C9-3697-4BE8-AA96-CF042DF99888}" destId="{67783E41-D6DB-4081-AAC5-996499CC663B}" srcOrd="0" destOrd="0" presId="urn:microsoft.com/office/officeart/2008/layout/RadialCluster"/>
    <dgm:cxn modelId="{EDDFBD09-94EC-4C1B-83DB-08C21C4787B4}" type="presParOf" srcId="{0ED030C9-3697-4BE8-AA96-CF042DF99888}" destId="{9B1D94AE-C2A6-41CA-B90E-2F105188C3AC}" srcOrd="1" destOrd="0" presId="urn:microsoft.com/office/officeart/2008/layout/RadialCluster"/>
    <dgm:cxn modelId="{511FE00C-ACE4-42B5-B328-BE50A2E18714}" type="presParOf" srcId="{0ED030C9-3697-4BE8-AA96-CF042DF99888}" destId="{1A8A6E73-59A7-4A5E-956D-C67A6CD1C35B}" srcOrd="2" destOrd="0" presId="urn:microsoft.com/office/officeart/2008/layout/RadialCluster"/>
    <dgm:cxn modelId="{DF0B06BB-6F33-4794-B0B5-674A7B1FBFB4}" type="presParOf" srcId="{0ED030C9-3697-4BE8-AA96-CF042DF99888}" destId="{7DEE2639-221D-41E1-8846-5242E5DC53D0}" srcOrd="3" destOrd="0" presId="urn:microsoft.com/office/officeart/2008/layout/RadialCluster"/>
    <dgm:cxn modelId="{B6C57058-9C46-4547-A475-C9E1BAF6C699}" type="presParOf" srcId="{0ED030C9-3697-4BE8-AA96-CF042DF99888}" destId="{927C0996-3C27-477F-B2F2-C92DAFCEE427}" srcOrd="4" destOrd="0" presId="urn:microsoft.com/office/officeart/2008/layout/RadialCluster"/>
    <dgm:cxn modelId="{85DEDE19-7E4C-402B-996F-547B96869377}" type="presParOf" srcId="{0ED030C9-3697-4BE8-AA96-CF042DF99888}" destId="{44EF23D0-56D1-4E6F-AA24-B9E7B7EC92A7}" srcOrd="5" destOrd="0" presId="urn:microsoft.com/office/officeart/2008/layout/RadialCluster"/>
    <dgm:cxn modelId="{F2948E3D-F59C-4C3A-9E3E-0B1A60245442}" type="presParOf" srcId="{0ED030C9-3697-4BE8-AA96-CF042DF99888}" destId="{EB610CF1-A33B-47C6-860C-0267253BDB54}"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8BDCD8-55B9-45FE-B621-7049CD700D52}" type="doc">
      <dgm:prSet loTypeId="urn:microsoft.com/office/officeart/2005/8/layout/process1" loCatId="process" qsTypeId="urn:microsoft.com/office/officeart/2005/8/quickstyle/simple1" qsCatId="simple" csTypeId="urn:microsoft.com/office/officeart/2005/8/colors/colorful5" csCatId="colorful" phldr="1"/>
      <dgm:spPr/>
    </dgm:pt>
    <dgm:pt modelId="{5A922068-26C4-4B66-BCA9-B8D2ACC6B4FF}">
      <dgm:prSet phldrT="[Texto]"/>
      <dgm:spPr/>
      <dgm:t>
        <a:bodyPr/>
        <a:lstStyle/>
        <a:p>
          <a:r>
            <a:rPr lang="es-CR" dirty="0"/>
            <a:t>Comunicación</a:t>
          </a:r>
        </a:p>
      </dgm:t>
    </dgm:pt>
    <dgm:pt modelId="{3F67BD50-8E7C-49F3-AC7D-26D613226786}" type="parTrans" cxnId="{314C3DE1-319A-43AB-AA23-220016FB2184}">
      <dgm:prSet/>
      <dgm:spPr/>
      <dgm:t>
        <a:bodyPr/>
        <a:lstStyle/>
        <a:p>
          <a:endParaRPr lang="es-CR"/>
        </a:p>
      </dgm:t>
    </dgm:pt>
    <dgm:pt modelId="{00B4E561-FCB3-46A1-9AA4-B54EA9ADC640}" type="sibTrans" cxnId="{314C3DE1-319A-43AB-AA23-220016FB2184}">
      <dgm:prSet/>
      <dgm:spPr/>
      <dgm:t>
        <a:bodyPr/>
        <a:lstStyle/>
        <a:p>
          <a:endParaRPr lang="es-CR"/>
        </a:p>
      </dgm:t>
    </dgm:pt>
    <dgm:pt modelId="{F080B640-5DBD-409C-96ED-15FE345C3ABC}">
      <dgm:prSet phldrT="[Texto]"/>
      <dgm:spPr/>
      <dgm:t>
        <a:bodyPr/>
        <a:lstStyle/>
        <a:p>
          <a:r>
            <a:rPr lang="es-CR" dirty="0"/>
            <a:t>Estrategia sobre tiempos de respuesta </a:t>
          </a:r>
        </a:p>
      </dgm:t>
    </dgm:pt>
    <dgm:pt modelId="{98462C0E-2F24-429C-82F7-751D2025A198}" type="parTrans" cxnId="{28D5AE22-F934-4D4E-BB4F-8C65D3F86678}">
      <dgm:prSet/>
      <dgm:spPr/>
      <dgm:t>
        <a:bodyPr/>
        <a:lstStyle/>
        <a:p>
          <a:endParaRPr lang="es-CR"/>
        </a:p>
      </dgm:t>
    </dgm:pt>
    <dgm:pt modelId="{446D39B2-B182-47D2-8A60-E7494053C7F8}" type="sibTrans" cxnId="{28D5AE22-F934-4D4E-BB4F-8C65D3F86678}">
      <dgm:prSet/>
      <dgm:spPr/>
      <dgm:t>
        <a:bodyPr/>
        <a:lstStyle/>
        <a:p>
          <a:endParaRPr lang="es-CR"/>
        </a:p>
      </dgm:t>
    </dgm:pt>
    <dgm:pt modelId="{B05ABEBD-F90C-4AC5-9869-90232F43C0EB}" type="pres">
      <dgm:prSet presAssocID="{2B8BDCD8-55B9-45FE-B621-7049CD700D52}" presName="Name0" presStyleCnt="0">
        <dgm:presLayoutVars>
          <dgm:dir/>
          <dgm:resizeHandles val="exact"/>
        </dgm:presLayoutVars>
      </dgm:prSet>
      <dgm:spPr/>
    </dgm:pt>
    <dgm:pt modelId="{989C7CB3-9AFB-49EE-B126-0FF259876F46}" type="pres">
      <dgm:prSet presAssocID="{5A922068-26C4-4B66-BCA9-B8D2ACC6B4FF}" presName="node" presStyleLbl="node1" presStyleIdx="0" presStyleCnt="2">
        <dgm:presLayoutVars>
          <dgm:bulletEnabled val="1"/>
        </dgm:presLayoutVars>
      </dgm:prSet>
      <dgm:spPr/>
    </dgm:pt>
    <dgm:pt modelId="{E3034212-AD1F-4DD6-A269-5D231E06B2DD}" type="pres">
      <dgm:prSet presAssocID="{00B4E561-FCB3-46A1-9AA4-B54EA9ADC640}" presName="sibTrans" presStyleLbl="sibTrans2D1" presStyleIdx="0" presStyleCnt="1"/>
      <dgm:spPr/>
    </dgm:pt>
    <dgm:pt modelId="{18C84537-27D7-4FD4-8978-FA92783F9261}" type="pres">
      <dgm:prSet presAssocID="{00B4E561-FCB3-46A1-9AA4-B54EA9ADC640}" presName="connectorText" presStyleLbl="sibTrans2D1" presStyleIdx="0" presStyleCnt="1"/>
      <dgm:spPr/>
    </dgm:pt>
    <dgm:pt modelId="{E9192504-F6E4-4804-A434-FDC2081B85A3}" type="pres">
      <dgm:prSet presAssocID="{F080B640-5DBD-409C-96ED-15FE345C3ABC}" presName="node" presStyleLbl="node1" presStyleIdx="1" presStyleCnt="2">
        <dgm:presLayoutVars>
          <dgm:bulletEnabled val="1"/>
        </dgm:presLayoutVars>
      </dgm:prSet>
      <dgm:spPr/>
    </dgm:pt>
  </dgm:ptLst>
  <dgm:cxnLst>
    <dgm:cxn modelId="{AE9F030B-AFF7-423C-99F5-C0969DEC496D}" type="presOf" srcId="{2B8BDCD8-55B9-45FE-B621-7049CD700D52}" destId="{B05ABEBD-F90C-4AC5-9869-90232F43C0EB}" srcOrd="0" destOrd="0" presId="urn:microsoft.com/office/officeart/2005/8/layout/process1"/>
    <dgm:cxn modelId="{28D5AE22-F934-4D4E-BB4F-8C65D3F86678}" srcId="{2B8BDCD8-55B9-45FE-B621-7049CD700D52}" destId="{F080B640-5DBD-409C-96ED-15FE345C3ABC}" srcOrd="1" destOrd="0" parTransId="{98462C0E-2F24-429C-82F7-751D2025A198}" sibTransId="{446D39B2-B182-47D2-8A60-E7494053C7F8}"/>
    <dgm:cxn modelId="{8C13425F-4114-44C9-860A-C391A873972A}" type="presOf" srcId="{00B4E561-FCB3-46A1-9AA4-B54EA9ADC640}" destId="{E3034212-AD1F-4DD6-A269-5D231E06B2DD}" srcOrd="0" destOrd="0" presId="urn:microsoft.com/office/officeart/2005/8/layout/process1"/>
    <dgm:cxn modelId="{97D25773-B41F-4528-8C07-605609BD7D12}" type="presOf" srcId="{F080B640-5DBD-409C-96ED-15FE345C3ABC}" destId="{E9192504-F6E4-4804-A434-FDC2081B85A3}" srcOrd="0" destOrd="0" presId="urn:microsoft.com/office/officeart/2005/8/layout/process1"/>
    <dgm:cxn modelId="{F7BE008E-BD46-41F5-B695-AD6B55B6FBBA}" type="presOf" srcId="{5A922068-26C4-4B66-BCA9-B8D2ACC6B4FF}" destId="{989C7CB3-9AFB-49EE-B126-0FF259876F46}" srcOrd="0" destOrd="0" presId="urn:microsoft.com/office/officeart/2005/8/layout/process1"/>
    <dgm:cxn modelId="{3EB3958E-B0AC-4480-A2D1-6E451CC031D8}" type="presOf" srcId="{00B4E561-FCB3-46A1-9AA4-B54EA9ADC640}" destId="{18C84537-27D7-4FD4-8978-FA92783F9261}" srcOrd="1" destOrd="0" presId="urn:microsoft.com/office/officeart/2005/8/layout/process1"/>
    <dgm:cxn modelId="{314C3DE1-319A-43AB-AA23-220016FB2184}" srcId="{2B8BDCD8-55B9-45FE-B621-7049CD700D52}" destId="{5A922068-26C4-4B66-BCA9-B8D2ACC6B4FF}" srcOrd="0" destOrd="0" parTransId="{3F67BD50-8E7C-49F3-AC7D-26D613226786}" sibTransId="{00B4E561-FCB3-46A1-9AA4-B54EA9ADC640}"/>
    <dgm:cxn modelId="{558F12AE-CE39-4D7A-841E-76AF3A29ED3C}" type="presParOf" srcId="{B05ABEBD-F90C-4AC5-9869-90232F43C0EB}" destId="{989C7CB3-9AFB-49EE-B126-0FF259876F46}" srcOrd="0" destOrd="0" presId="urn:microsoft.com/office/officeart/2005/8/layout/process1"/>
    <dgm:cxn modelId="{94EAC616-362F-4A51-8440-9B46F541FD95}" type="presParOf" srcId="{B05ABEBD-F90C-4AC5-9869-90232F43C0EB}" destId="{E3034212-AD1F-4DD6-A269-5D231E06B2DD}" srcOrd="1" destOrd="0" presId="urn:microsoft.com/office/officeart/2005/8/layout/process1"/>
    <dgm:cxn modelId="{F72F2014-8341-4BBF-A204-F2052B473F28}" type="presParOf" srcId="{E3034212-AD1F-4DD6-A269-5D231E06B2DD}" destId="{18C84537-27D7-4FD4-8978-FA92783F9261}" srcOrd="0" destOrd="0" presId="urn:microsoft.com/office/officeart/2005/8/layout/process1"/>
    <dgm:cxn modelId="{6C3DB853-A7AC-42E0-9EBA-032153F8D5ED}" type="presParOf" srcId="{B05ABEBD-F90C-4AC5-9869-90232F43C0EB}" destId="{E9192504-F6E4-4804-A434-FDC2081B85A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EE73BE-6469-4911-AA81-AC442A2E0092}" type="doc">
      <dgm:prSet loTypeId="urn:microsoft.com/office/officeart/2005/8/layout/process1" loCatId="process" qsTypeId="urn:microsoft.com/office/officeart/2005/8/quickstyle/simple1" qsCatId="simple" csTypeId="urn:microsoft.com/office/officeart/2005/8/colors/colorful5" csCatId="colorful" phldr="1"/>
      <dgm:spPr/>
    </dgm:pt>
    <dgm:pt modelId="{BBFFEFE1-AF5F-4C8A-B453-AD300F1F0B2D}">
      <dgm:prSet phldrT="[Texto]"/>
      <dgm:spPr/>
      <dgm:t>
        <a:bodyPr/>
        <a:lstStyle/>
        <a:p>
          <a:pPr algn="ctr"/>
          <a:r>
            <a:rPr lang="es-CR" dirty="0"/>
            <a:t>Ética y Valores </a:t>
          </a:r>
        </a:p>
      </dgm:t>
    </dgm:pt>
    <dgm:pt modelId="{42FF09A5-DC12-40C2-8E41-34030CCF76DA}" type="parTrans" cxnId="{E37A785B-DC00-45BF-85F3-243B8C9E0231}">
      <dgm:prSet/>
      <dgm:spPr/>
      <dgm:t>
        <a:bodyPr/>
        <a:lstStyle/>
        <a:p>
          <a:pPr algn="ctr"/>
          <a:endParaRPr lang="es-CR"/>
        </a:p>
      </dgm:t>
    </dgm:pt>
    <dgm:pt modelId="{260D18A4-0B75-4D23-B6E8-EAE159A9DD73}" type="sibTrans" cxnId="{E37A785B-DC00-45BF-85F3-243B8C9E0231}">
      <dgm:prSet/>
      <dgm:spPr/>
      <dgm:t>
        <a:bodyPr/>
        <a:lstStyle/>
        <a:p>
          <a:pPr algn="ctr"/>
          <a:endParaRPr lang="es-CR"/>
        </a:p>
      </dgm:t>
    </dgm:pt>
    <dgm:pt modelId="{9A3752C8-3F4C-4299-96AC-67A1E099B133}">
      <dgm:prSet phldrT="[Texto]"/>
      <dgm:spPr/>
      <dgm:t>
        <a:bodyPr/>
        <a:lstStyle/>
        <a:p>
          <a:pPr algn="ctr"/>
          <a:r>
            <a:rPr lang="es-CR" dirty="0"/>
            <a:t>Práctica de valores éticos</a:t>
          </a:r>
        </a:p>
      </dgm:t>
    </dgm:pt>
    <dgm:pt modelId="{7F4B5660-AF5B-4370-9C0B-396DF4A4F78B}" type="parTrans" cxnId="{D7454D5B-A83D-4DD0-9F6D-649F93F295C6}">
      <dgm:prSet/>
      <dgm:spPr/>
      <dgm:t>
        <a:bodyPr/>
        <a:lstStyle/>
        <a:p>
          <a:pPr algn="ctr"/>
          <a:endParaRPr lang="es-CR"/>
        </a:p>
      </dgm:t>
    </dgm:pt>
    <dgm:pt modelId="{1FCF2C35-8031-4352-9F56-505135AAD6FE}" type="sibTrans" cxnId="{D7454D5B-A83D-4DD0-9F6D-649F93F295C6}">
      <dgm:prSet/>
      <dgm:spPr/>
      <dgm:t>
        <a:bodyPr/>
        <a:lstStyle/>
        <a:p>
          <a:pPr algn="ctr"/>
          <a:endParaRPr lang="es-CR"/>
        </a:p>
      </dgm:t>
    </dgm:pt>
    <dgm:pt modelId="{BB9BE40E-CDA7-40A8-986F-5E401D23B0C0}" type="pres">
      <dgm:prSet presAssocID="{1EEE73BE-6469-4911-AA81-AC442A2E0092}" presName="Name0" presStyleCnt="0">
        <dgm:presLayoutVars>
          <dgm:dir/>
          <dgm:resizeHandles val="exact"/>
        </dgm:presLayoutVars>
      </dgm:prSet>
      <dgm:spPr/>
    </dgm:pt>
    <dgm:pt modelId="{CD160C3F-9E86-422B-B36E-5CFB965EB0D9}" type="pres">
      <dgm:prSet presAssocID="{BBFFEFE1-AF5F-4C8A-B453-AD300F1F0B2D}" presName="node" presStyleLbl="node1" presStyleIdx="0" presStyleCnt="2" custLinFactNeighborX="6862" custLinFactNeighborY="-1083">
        <dgm:presLayoutVars>
          <dgm:bulletEnabled val="1"/>
        </dgm:presLayoutVars>
      </dgm:prSet>
      <dgm:spPr/>
    </dgm:pt>
    <dgm:pt modelId="{7B1E9880-C072-472D-98D9-2258817AE400}" type="pres">
      <dgm:prSet presAssocID="{260D18A4-0B75-4D23-B6E8-EAE159A9DD73}" presName="sibTrans" presStyleLbl="sibTrans2D1" presStyleIdx="0" presStyleCnt="1"/>
      <dgm:spPr/>
    </dgm:pt>
    <dgm:pt modelId="{5035FDE2-8A37-4A00-B61C-88DCD2FBB8A4}" type="pres">
      <dgm:prSet presAssocID="{260D18A4-0B75-4D23-B6E8-EAE159A9DD73}" presName="connectorText" presStyleLbl="sibTrans2D1" presStyleIdx="0" presStyleCnt="1"/>
      <dgm:spPr/>
    </dgm:pt>
    <dgm:pt modelId="{B1178342-8128-4877-B241-96CE398CEC2A}" type="pres">
      <dgm:prSet presAssocID="{9A3752C8-3F4C-4299-96AC-67A1E099B133}" presName="node" presStyleLbl="node1" presStyleIdx="1" presStyleCnt="2">
        <dgm:presLayoutVars>
          <dgm:bulletEnabled val="1"/>
        </dgm:presLayoutVars>
      </dgm:prSet>
      <dgm:spPr/>
    </dgm:pt>
  </dgm:ptLst>
  <dgm:cxnLst>
    <dgm:cxn modelId="{F9AE0029-398B-4A6F-B7C0-D067C7C0EF71}" type="presOf" srcId="{BBFFEFE1-AF5F-4C8A-B453-AD300F1F0B2D}" destId="{CD160C3F-9E86-422B-B36E-5CFB965EB0D9}" srcOrd="0" destOrd="0" presId="urn:microsoft.com/office/officeart/2005/8/layout/process1"/>
    <dgm:cxn modelId="{6C4B5D3A-391A-458D-81B0-6303B9F27C0A}" type="presOf" srcId="{9A3752C8-3F4C-4299-96AC-67A1E099B133}" destId="{B1178342-8128-4877-B241-96CE398CEC2A}" srcOrd="0" destOrd="0" presId="urn:microsoft.com/office/officeart/2005/8/layout/process1"/>
    <dgm:cxn modelId="{D7454D5B-A83D-4DD0-9F6D-649F93F295C6}" srcId="{1EEE73BE-6469-4911-AA81-AC442A2E0092}" destId="{9A3752C8-3F4C-4299-96AC-67A1E099B133}" srcOrd="1" destOrd="0" parTransId="{7F4B5660-AF5B-4370-9C0B-396DF4A4F78B}" sibTransId="{1FCF2C35-8031-4352-9F56-505135AAD6FE}"/>
    <dgm:cxn modelId="{E37A785B-DC00-45BF-85F3-243B8C9E0231}" srcId="{1EEE73BE-6469-4911-AA81-AC442A2E0092}" destId="{BBFFEFE1-AF5F-4C8A-B453-AD300F1F0B2D}" srcOrd="0" destOrd="0" parTransId="{42FF09A5-DC12-40C2-8E41-34030CCF76DA}" sibTransId="{260D18A4-0B75-4D23-B6E8-EAE159A9DD73}"/>
    <dgm:cxn modelId="{7D7FC680-03EF-41D1-919A-D6A975A7438D}" type="presOf" srcId="{260D18A4-0B75-4D23-B6E8-EAE159A9DD73}" destId="{7B1E9880-C072-472D-98D9-2258817AE400}" srcOrd="0" destOrd="0" presId="urn:microsoft.com/office/officeart/2005/8/layout/process1"/>
    <dgm:cxn modelId="{02CF3E96-9E0C-484A-ABFF-B410ABA39D67}" type="presOf" srcId="{1EEE73BE-6469-4911-AA81-AC442A2E0092}" destId="{BB9BE40E-CDA7-40A8-986F-5E401D23B0C0}" srcOrd="0" destOrd="0" presId="urn:microsoft.com/office/officeart/2005/8/layout/process1"/>
    <dgm:cxn modelId="{F591EACE-CEF3-4F08-816F-5382B574648B}" type="presOf" srcId="{260D18A4-0B75-4D23-B6E8-EAE159A9DD73}" destId="{5035FDE2-8A37-4A00-B61C-88DCD2FBB8A4}" srcOrd="1" destOrd="0" presId="urn:microsoft.com/office/officeart/2005/8/layout/process1"/>
    <dgm:cxn modelId="{92E3A60C-53FA-4F30-A1CD-A97C564B648D}" type="presParOf" srcId="{BB9BE40E-CDA7-40A8-986F-5E401D23B0C0}" destId="{CD160C3F-9E86-422B-B36E-5CFB965EB0D9}" srcOrd="0" destOrd="0" presId="urn:microsoft.com/office/officeart/2005/8/layout/process1"/>
    <dgm:cxn modelId="{A6D38C3E-4746-402A-94B6-BE01965F0C54}" type="presParOf" srcId="{BB9BE40E-CDA7-40A8-986F-5E401D23B0C0}" destId="{7B1E9880-C072-472D-98D9-2258817AE400}" srcOrd="1" destOrd="0" presId="urn:microsoft.com/office/officeart/2005/8/layout/process1"/>
    <dgm:cxn modelId="{C5A0ADFE-BD88-417E-9087-9D2EFDB28312}" type="presParOf" srcId="{7B1E9880-C072-472D-98D9-2258817AE400}" destId="{5035FDE2-8A37-4A00-B61C-88DCD2FBB8A4}" srcOrd="0" destOrd="0" presId="urn:microsoft.com/office/officeart/2005/8/layout/process1"/>
    <dgm:cxn modelId="{46245E36-5CE5-451C-BB1F-EE79D61A160D}" type="presParOf" srcId="{BB9BE40E-CDA7-40A8-986F-5E401D23B0C0}" destId="{B1178342-8128-4877-B241-96CE398CEC2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EE73BE-6469-4911-AA81-AC442A2E0092}" type="doc">
      <dgm:prSet loTypeId="urn:microsoft.com/office/officeart/2005/8/layout/process1" loCatId="process" qsTypeId="urn:microsoft.com/office/officeart/2005/8/quickstyle/simple1" qsCatId="simple" csTypeId="urn:microsoft.com/office/officeart/2005/8/colors/colorful5" csCatId="colorful" phldr="1"/>
      <dgm:spPr/>
    </dgm:pt>
    <dgm:pt modelId="{BBFFEFE1-AF5F-4C8A-B453-AD300F1F0B2D}">
      <dgm:prSet phldrT="[Texto]"/>
      <dgm:spPr/>
      <dgm:t>
        <a:bodyPr/>
        <a:lstStyle/>
        <a:p>
          <a:pPr algn="ctr"/>
          <a:r>
            <a:rPr lang="es-CR" dirty="0"/>
            <a:t>Planificación Institucional</a:t>
          </a:r>
        </a:p>
      </dgm:t>
    </dgm:pt>
    <dgm:pt modelId="{42FF09A5-DC12-40C2-8E41-34030CCF76DA}" type="parTrans" cxnId="{E37A785B-DC00-45BF-85F3-243B8C9E0231}">
      <dgm:prSet/>
      <dgm:spPr/>
      <dgm:t>
        <a:bodyPr/>
        <a:lstStyle/>
        <a:p>
          <a:pPr algn="ctr"/>
          <a:endParaRPr lang="es-CR"/>
        </a:p>
      </dgm:t>
    </dgm:pt>
    <dgm:pt modelId="{260D18A4-0B75-4D23-B6E8-EAE159A9DD73}" type="sibTrans" cxnId="{E37A785B-DC00-45BF-85F3-243B8C9E0231}">
      <dgm:prSet/>
      <dgm:spPr/>
      <dgm:t>
        <a:bodyPr/>
        <a:lstStyle/>
        <a:p>
          <a:pPr algn="ctr"/>
          <a:endParaRPr lang="es-CR"/>
        </a:p>
      </dgm:t>
    </dgm:pt>
    <dgm:pt modelId="{9A3752C8-3F4C-4299-96AC-67A1E099B133}">
      <dgm:prSet phldrT="[Texto]"/>
      <dgm:spPr/>
      <dgm:t>
        <a:bodyPr/>
        <a:lstStyle/>
        <a:p>
          <a:pPr algn="ctr"/>
          <a:r>
            <a:rPr lang="es-CR" dirty="0"/>
            <a:t>Transformación del MEP</a:t>
          </a:r>
        </a:p>
      </dgm:t>
    </dgm:pt>
    <dgm:pt modelId="{7F4B5660-AF5B-4370-9C0B-396DF4A4F78B}" type="parTrans" cxnId="{D7454D5B-A83D-4DD0-9F6D-649F93F295C6}">
      <dgm:prSet/>
      <dgm:spPr/>
      <dgm:t>
        <a:bodyPr/>
        <a:lstStyle/>
        <a:p>
          <a:pPr algn="ctr"/>
          <a:endParaRPr lang="es-CR"/>
        </a:p>
      </dgm:t>
    </dgm:pt>
    <dgm:pt modelId="{1FCF2C35-8031-4352-9F56-505135AAD6FE}" type="sibTrans" cxnId="{D7454D5B-A83D-4DD0-9F6D-649F93F295C6}">
      <dgm:prSet/>
      <dgm:spPr/>
      <dgm:t>
        <a:bodyPr/>
        <a:lstStyle/>
        <a:p>
          <a:pPr algn="ctr"/>
          <a:endParaRPr lang="es-CR"/>
        </a:p>
      </dgm:t>
    </dgm:pt>
    <dgm:pt modelId="{BB9BE40E-CDA7-40A8-986F-5E401D23B0C0}" type="pres">
      <dgm:prSet presAssocID="{1EEE73BE-6469-4911-AA81-AC442A2E0092}" presName="Name0" presStyleCnt="0">
        <dgm:presLayoutVars>
          <dgm:dir/>
          <dgm:resizeHandles val="exact"/>
        </dgm:presLayoutVars>
      </dgm:prSet>
      <dgm:spPr/>
    </dgm:pt>
    <dgm:pt modelId="{CD160C3F-9E86-422B-B36E-5CFB965EB0D9}" type="pres">
      <dgm:prSet presAssocID="{BBFFEFE1-AF5F-4C8A-B453-AD300F1F0B2D}" presName="node" presStyleLbl="node1" presStyleIdx="0" presStyleCnt="2">
        <dgm:presLayoutVars>
          <dgm:bulletEnabled val="1"/>
        </dgm:presLayoutVars>
      </dgm:prSet>
      <dgm:spPr/>
    </dgm:pt>
    <dgm:pt modelId="{7B1E9880-C072-472D-98D9-2258817AE400}" type="pres">
      <dgm:prSet presAssocID="{260D18A4-0B75-4D23-B6E8-EAE159A9DD73}" presName="sibTrans" presStyleLbl="sibTrans2D1" presStyleIdx="0" presStyleCnt="1"/>
      <dgm:spPr/>
    </dgm:pt>
    <dgm:pt modelId="{5035FDE2-8A37-4A00-B61C-88DCD2FBB8A4}" type="pres">
      <dgm:prSet presAssocID="{260D18A4-0B75-4D23-B6E8-EAE159A9DD73}" presName="connectorText" presStyleLbl="sibTrans2D1" presStyleIdx="0" presStyleCnt="1"/>
      <dgm:spPr/>
    </dgm:pt>
    <dgm:pt modelId="{B1178342-8128-4877-B241-96CE398CEC2A}" type="pres">
      <dgm:prSet presAssocID="{9A3752C8-3F4C-4299-96AC-67A1E099B133}" presName="node" presStyleLbl="node1" presStyleIdx="1" presStyleCnt="2">
        <dgm:presLayoutVars>
          <dgm:bulletEnabled val="1"/>
        </dgm:presLayoutVars>
      </dgm:prSet>
      <dgm:spPr/>
    </dgm:pt>
  </dgm:ptLst>
  <dgm:cxnLst>
    <dgm:cxn modelId="{999B731F-4920-4EC6-8955-33E7E1A0727B}" type="presOf" srcId="{260D18A4-0B75-4D23-B6E8-EAE159A9DD73}" destId="{7B1E9880-C072-472D-98D9-2258817AE400}" srcOrd="0" destOrd="0" presId="urn:microsoft.com/office/officeart/2005/8/layout/process1"/>
    <dgm:cxn modelId="{D7454D5B-A83D-4DD0-9F6D-649F93F295C6}" srcId="{1EEE73BE-6469-4911-AA81-AC442A2E0092}" destId="{9A3752C8-3F4C-4299-96AC-67A1E099B133}" srcOrd="1" destOrd="0" parTransId="{7F4B5660-AF5B-4370-9C0B-396DF4A4F78B}" sibTransId="{1FCF2C35-8031-4352-9F56-505135AAD6FE}"/>
    <dgm:cxn modelId="{E37A785B-DC00-45BF-85F3-243B8C9E0231}" srcId="{1EEE73BE-6469-4911-AA81-AC442A2E0092}" destId="{BBFFEFE1-AF5F-4C8A-B453-AD300F1F0B2D}" srcOrd="0" destOrd="0" parTransId="{42FF09A5-DC12-40C2-8E41-34030CCF76DA}" sibTransId="{260D18A4-0B75-4D23-B6E8-EAE159A9DD73}"/>
    <dgm:cxn modelId="{550E3D59-FB42-4589-826C-BB71E50BC084}" type="presOf" srcId="{9A3752C8-3F4C-4299-96AC-67A1E099B133}" destId="{B1178342-8128-4877-B241-96CE398CEC2A}" srcOrd="0" destOrd="0" presId="urn:microsoft.com/office/officeart/2005/8/layout/process1"/>
    <dgm:cxn modelId="{82C9B279-EE39-4586-B7FE-D326017C298E}" type="presOf" srcId="{1EEE73BE-6469-4911-AA81-AC442A2E0092}" destId="{BB9BE40E-CDA7-40A8-986F-5E401D23B0C0}" srcOrd="0" destOrd="0" presId="urn:microsoft.com/office/officeart/2005/8/layout/process1"/>
    <dgm:cxn modelId="{4C35097A-FDB7-4532-90EB-4A056BD7F075}" type="presOf" srcId="{BBFFEFE1-AF5F-4C8A-B453-AD300F1F0B2D}" destId="{CD160C3F-9E86-422B-B36E-5CFB965EB0D9}" srcOrd="0" destOrd="0" presId="urn:microsoft.com/office/officeart/2005/8/layout/process1"/>
    <dgm:cxn modelId="{19FBE8F2-07C1-4C97-897C-483D5D770E3A}" type="presOf" srcId="{260D18A4-0B75-4D23-B6E8-EAE159A9DD73}" destId="{5035FDE2-8A37-4A00-B61C-88DCD2FBB8A4}" srcOrd="1" destOrd="0" presId="urn:microsoft.com/office/officeart/2005/8/layout/process1"/>
    <dgm:cxn modelId="{64F20977-B34D-4A43-AB34-79703EE612CE}" type="presParOf" srcId="{BB9BE40E-CDA7-40A8-986F-5E401D23B0C0}" destId="{CD160C3F-9E86-422B-B36E-5CFB965EB0D9}" srcOrd="0" destOrd="0" presId="urn:microsoft.com/office/officeart/2005/8/layout/process1"/>
    <dgm:cxn modelId="{026F5A04-2FFD-467B-9A39-9314FF16E0D1}" type="presParOf" srcId="{BB9BE40E-CDA7-40A8-986F-5E401D23B0C0}" destId="{7B1E9880-C072-472D-98D9-2258817AE400}" srcOrd="1" destOrd="0" presId="urn:microsoft.com/office/officeart/2005/8/layout/process1"/>
    <dgm:cxn modelId="{2867393E-F325-4704-993B-A7035BA84D67}" type="presParOf" srcId="{7B1E9880-C072-472D-98D9-2258817AE400}" destId="{5035FDE2-8A37-4A00-B61C-88DCD2FBB8A4}" srcOrd="0" destOrd="0" presId="urn:microsoft.com/office/officeart/2005/8/layout/process1"/>
    <dgm:cxn modelId="{D2DB2FD5-E9A7-4AE5-B0AD-6849974439AB}" type="presParOf" srcId="{BB9BE40E-CDA7-40A8-986F-5E401D23B0C0}" destId="{B1178342-8128-4877-B241-96CE398CEC2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B68A2-4FF1-4342-875B-AA1009123377}">
      <dsp:nvSpPr>
        <dsp:cNvPr id="0" name=""/>
        <dsp:cNvSpPr/>
      </dsp:nvSpPr>
      <dsp:spPr>
        <a:xfrm>
          <a:off x="2032984" y="0"/>
          <a:ext cx="4062032" cy="4062032"/>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6604D-D7A8-4E58-9ECC-F2852CFC288B}">
      <dsp:nvSpPr>
        <dsp:cNvPr id="0" name=""/>
        <dsp:cNvSpPr/>
      </dsp:nvSpPr>
      <dsp:spPr>
        <a:xfrm>
          <a:off x="2418877" y="385893"/>
          <a:ext cx="1584192" cy="158419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Gestión del talento humano</a:t>
          </a:r>
        </a:p>
      </dsp:txBody>
      <dsp:txXfrm>
        <a:off x="2496211" y="463227"/>
        <a:ext cx="1429524" cy="1429524"/>
      </dsp:txXfrm>
    </dsp:sp>
    <dsp:sp modelId="{6EC6FB04-9716-47BD-BBE0-C4F02AE4500D}">
      <dsp:nvSpPr>
        <dsp:cNvPr id="0" name=""/>
        <dsp:cNvSpPr/>
      </dsp:nvSpPr>
      <dsp:spPr>
        <a:xfrm>
          <a:off x="4124930" y="385893"/>
          <a:ext cx="1584192" cy="1584192"/>
        </a:xfrm>
        <a:prstGeom prst="round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Comunicación</a:t>
          </a:r>
        </a:p>
      </dsp:txBody>
      <dsp:txXfrm>
        <a:off x="4202264" y="463227"/>
        <a:ext cx="1429524" cy="1429524"/>
      </dsp:txXfrm>
    </dsp:sp>
    <dsp:sp modelId="{01649AD2-FC61-4A1A-8143-D872722335B6}">
      <dsp:nvSpPr>
        <dsp:cNvPr id="0" name=""/>
        <dsp:cNvSpPr/>
      </dsp:nvSpPr>
      <dsp:spPr>
        <a:xfrm>
          <a:off x="2418877" y="2091946"/>
          <a:ext cx="1584192" cy="1584192"/>
        </a:xfrm>
        <a:prstGeom prst="round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Ética y Valores</a:t>
          </a:r>
        </a:p>
      </dsp:txBody>
      <dsp:txXfrm>
        <a:off x="2496211" y="2169280"/>
        <a:ext cx="1429524" cy="1429524"/>
      </dsp:txXfrm>
    </dsp:sp>
    <dsp:sp modelId="{A82E5E3B-8030-4A3A-9615-C643226DC133}">
      <dsp:nvSpPr>
        <dsp:cNvPr id="0" name=""/>
        <dsp:cNvSpPr/>
      </dsp:nvSpPr>
      <dsp:spPr>
        <a:xfrm>
          <a:off x="4124930" y="2091946"/>
          <a:ext cx="1584192" cy="1584192"/>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Planificación institucional</a:t>
          </a:r>
        </a:p>
      </dsp:txBody>
      <dsp:txXfrm>
        <a:off x="4202264" y="2169280"/>
        <a:ext cx="1429524" cy="1429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83E41-D6DB-4081-AAC5-996499CC663B}">
      <dsp:nvSpPr>
        <dsp:cNvPr id="0" name=""/>
        <dsp:cNvSpPr/>
      </dsp:nvSpPr>
      <dsp:spPr>
        <a:xfrm>
          <a:off x="3334294" y="2263227"/>
          <a:ext cx="1459411" cy="14594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s-CR" sz="2100" kern="1200" dirty="0"/>
            <a:t>Gestión del talento humano</a:t>
          </a:r>
        </a:p>
      </dsp:txBody>
      <dsp:txXfrm>
        <a:off x="3405537" y="2334470"/>
        <a:ext cx="1316925" cy="1316925"/>
      </dsp:txXfrm>
    </dsp:sp>
    <dsp:sp modelId="{9B1D94AE-C2A6-41CA-B90E-2F105188C3AC}">
      <dsp:nvSpPr>
        <dsp:cNvPr id="0" name=""/>
        <dsp:cNvSpPr/>
      </dsp:nvSpPr>
      <dsp:spPr>
        <a:xfrm rot="16200000">
          <a:off x="3552141" y="1751369"/>
          <a:ext cx="1023716" cy="0"/>
        </a:xfrm>
        <a:custGeom>
          <a:avLst/>
          <a:gdLst/>
          <a:ahLst/>
          <a:cxnLst/>
          <a:rect l="0" t="0" r="0" b="0"/>
          <a:pathLst>
            <a:path>
              <a:moveTo>
                <a:pt x="0" y="0"/>
              </a:moveTo>
              <a:lnTo>
                <a:pt x="102371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8A6E73-59A7-4A5E-956D-C67A6CD1C35B}">
      <dsp:nvSpPr>
        <dsp:cNvPr id="0" name=""/>
        <dsp:cNvSpPr/>
      </dsp:nvSpPr>
      <dsp:spPr>
        <a:xfrm>
          <a:off x="3575097" y="261705"/>
          <a:ext cx="977805" cy="97780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CR" sz="1300" kern="1200" dirty="0"/>
            <a:t>Plan de desarrollo profesional-ocupacional</a:t>
          </a:r>
        </a:p>
      </dsp:txBody>
      <dsp:txXfrm>
        <a:off x="3622830" y="309438"/>
        <a:ext cx="882339" cy="882339"/>
      </dsp:txXfrm>
    </dsp:sp>
    <dsp:sp modelId="{7DEE2639-221D-41E1-8846-5242E5DC53D0}">
      <dsp:nvSpPr>
        <dsp:cNvPr id="0" name=""/>
        <dsp:cNvSpPr/>
      </dsp:nvSpPr>
      <dsp:spPr>
        <a:xfrm rot="1800000">
          <a:off x="4737758" y="3623028"/>
          <a:ext cx="835196" cy="0"/>
        </a:xfrm>
        <a:custGeom>
          <a:avLst/>
          <a:gdLst/>
          <a:ahLst/>
          <a:cxnLst/>
          <a:rect l="0" t="0" r="0" b="0"/>
          <a:pathLst>
            <a:path>
              <a:moveTo>
                <a:pt x="0" y="0"/>
              </a:moveTo>
              <a:lnTo>
                <a:pt x="83519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C0996-3C27-477F-B2F2-C92DAFCEE427}">
      <dsp:nvSpPr>
        <dsp:cNvPr id="0" name=""/>
        <dsp:cNvSpPr/>
      </dsp:nvSpPr>
      <dsp:spPr>
        <a:xfrm>
          <a:off x="5517007" y="3625192"/>
          <a:ext cx="977805" cy="97780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CR" sz="1400" kern="1200" dirty="0"/>
            <a:t>Plan de desarrollo personal-laboral</a:t>
          </a:r>
        </a:p>
      </dsp:txBody>
      <dsp:txXfrm>
        <a:off x="5564740" y="3672925"/>
        <a:ext cx="882339" cy="882339"/>
      </dsp:txXfrm>
    </dsp:sp>
    <dsp:sp modelId="{44EF23D0-56D1-4E6F-AA24-B9E7B7EC92A7}">
      <dsp:nvSpPr>
        <dsp:cNvPr id="0" name=""/>
        <dsp:cNvSpPr/>
      </dsp:nvSpPr>
      <dsp:spPr>
        <a:xfrm rot="9000000">
          <a:off x="2555045" y="3623028"/>
          <a:ext cx="835196" cy="0"/>
        </a:xfrm>
        <a:custGeom>
          <a:avLst/>
          <a:gdLst/>
          <a:ahLst/>
          <a:cxnLst/>
          <a:rect l="0" t="0" r="0" b="0"/>
          <a:pathLst>
            <a:path>
              <a:moveTo>
                <a:pt x="0" y="0"/>
              </a:moveTo>
              <a:lnTo>
                <a:pt x="83519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10CF1-A33B-47C6-860C-0267253BDB54}">
      <dsp:nvSpPr>
        <dsp:cNvPr id="0" name=""/>
        <dsp:cNvSpPr/>
      </dsp:nvSpPr>
      <dsp:spPr>
        <a:xfrm>
          <a:off x="1633187" y="3625192"/>
          <a:ext cx="977805" cy="97780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CR" sz="1400" kern="1200" dirty="0"/>
            <a:t>Innovación</a:t>
          </a:r>
        </a:p>
      </dsp:txBody>
      <dsp:txXfrm>
        <a:off x="1680920" y="3672925"/>
        <a:ext cx="882339" cy="882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C7CB3-9AFB-49EE-B126-0FF259876F46}">
      <dsp:nvSpPr>
        <dsp:cNvPr id="0" name=""/>
        <dsp:cNvSpPr/>
      </dsp:nvSpPr>
      <dsp:spPr>
        <a:xfrm>
          <a:off x="1587" y="1693730"/>
          <a:ext cx="3385343" cy="20312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CR" sz="3800" kern="1200" dirty="0"/>
            <a:t>Comunicación</a:t>
          </a:r>
        </a:p>
      </dsp:txBody>
      <dsp:txXfrm>
        <a:off x="61079" y="1753222"/>
        <a:ext cx="3266359" cy="1912222"/>
      </dsp:txXfrm>
    </dsp:sp>
    <dsp:sp modelId="{E3034212-AD1F-4DD6-A269-5D231E06B2DD}">
      <dsp:nvSpPr>
        <dsp:cNvPr id="0" name=""/>
        <dsp:cNvSpPr/>
      </dsp:nvSpPr>
      <dsp:spPr>
        <a:xfrm>
          <a:off x="3725465" y="2289550"/>
          <a:ext cx="717692" cy="8395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CR" sz="3000" kern="1200"/>
        </a:p>
      </dsp:txBody>
      <dsp:txXfrm>
        <a:off x="3725465" y="2457463"/>
        <a:ext cx="502384" cy="503739"/>
      </dsp:txXfrm>
    </dsp:sp>
    <dsp:sp modelId="{E9192504-F6E4-4804-A434-FDC2081B85A3}">
      <dsp:nvSpPr>
        <dsp:cNvPr id="0" name=""/>
        <dsp:cNvSpPr/>
      </dsp:nvSpPr>
      <dsp:spPr>
        <a:xfrm>
          <a:off x="4741068" y="1693730"/>
          <a:ext cx="3385343" cy="203120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CR" sz="3800" kern="1200" dirty="0"/>
            <a:t>Estrategia sobre tiempos de respuesta </a:t>
          </a:r>
        </a:p>
      </dsp:txBody>
      <dsp:txXfrm>
        <a:off x="4800560" y="1753222"/>
        <a:ext cx="3266359" cy="1912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60C3F-9E86-422B-B36E-5CFB965EB0D9}">
      <dsp:nvSpPr>
        <dsp:cNvPr id="0" name=""/>
        <dsp:cNvSpPr/>
      </dsp:nvSpPr>
      <dsp:spPr>
        <a:xfrm>
          <a:off x="94508" y="1220580"/>
          <a:ext cx="3385343" cy="20312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CR" sz="4200" kern="1200" dirty="0"/>
            <a:t>Ética y Valores </a:t>
          </a:r>
        </a:p>
      </dsp:txBody>
      <dsp:txXfrm>
        <a:off x="154000" y="1280072"/>
        <a:ext cx="3266359" cy="1912222"/>
      </dsp:txXfrm>
    </dsp:sp>
    <dsp:sp modelId="{7B1E9880-C072-472D-98D9-2258817AE400}">
      <dsp:nvSpPr>
        <dsp:cNvPr id="0" name=""/>
        <dsp:cNvSpPr/>
      </dsp:nvSpPr>
      <dsp:spPr>
        <a:xfrm rot="16275">
          <a:off x="3795152" y="1827489"/>
          <a:ext cx="668452" cy="8395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s-CR" sz="3400" kern="1200"/>
        </a:p>
      </dsp:txBody>
      <dsp:txXfrm>
        <a:off x="3795153" y="1994927"/>
        <a:ext cx="467916" cy="503739"/>
      </dsp:txXfrm>
    </dsp:sp>
    <dsp:sp modelId="{B1178342-8128-4877-B241-96CE398CEC2A}">
      <dsp:nvSpPr>
        <dsp:cNvPr id="0" name=""/>
        <dsp:cNvSpPr/>
      </dsp:nvSpPr>
      <dsp:spPr>
        <a:xfrm>
          <a:off x="4741068" y="1242578"/>
          <a:ext cx="3385343" cy="2031206"/>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CR" sz="4200" kern="1200" dirty="0"/>
            <a:t>Práctica de valores éticos</a:t>
          </a:r>
        </a:p>
      </dsp:txBody>
      <dsp:txXfrm>
        <a:off x="4800560" y="1302070"/>
        <a:ext cx="3266359" cy="1912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60C3F-9E86-422B-B36E-5CFB965EB0D9}">
      <dsp:nvSpPr>
        <dsp:cNvPr id="0" name=""/>
        <dsp:cNvSpPr/>
      </dsp:nvSpPr>
      <dsp:spPr>
        <a:xfrm>
          <a:off x="1853" y="448423"/>
          <a:ext cx="3953597" cy="2372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CR" sz="4300" kern="1200" dirty="0"/>
            <a:t>Planificación Institucional</a:t>
          </a:r>
        </a:p>
      </dsp:txBody>
      <dsp:txXfrm>
        <a:off x="71331" y="517901"/>
        <a:ext cx="3814641" cy="2233202"/>
      </dsp:txXfrm>
    </dsp:sp>
    <dsp:sp modelId="{7B1E9880-C072-472D-98D9-2258817AE400}">
      <dsp:nvSpPr>
        <dsp:cNvPr id="0" name=""/>
        <dsp:cNvSpPr/>
      </dsp:nvSpPr>
      <dsp:spPr>
        <a:xfrm>
          <a:off x="4350811" y="1144256"/>
          <a:ext cx="838162" cy="9804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s-CR" sz="3500" kern="1200"/>
        </a:p>
      </dsp:txBody>
      <dsp:txXfrm>
        <a:off x="4350811" y="1340354"/>
        <a:ext cx="586713" cy="588296"/>
      </dsp:txXfrm>
    </dsp:sp>
    <dsp:sp modelId="{B1178342-8128-4877-B241-96CE398CEC2A}">
      <dsp:nvSpPr>
        <dsp:cNvPr id="0" name=""/>
        <dsp:cNvSpPr/>
      </dsp:nvSpPr>
      <dsp:spPr>
        <a:xfrm>
          <a:off x="5536891" y="448423"/>
          <a:ext cx="3953597" cy="237215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CR" sz="4300" kern="1200" dirty="0"/>
            <a:t>Transformación del MEP</a:t>
          </a:r>
        </a:p>
      </dsp:txBody>
      <dsp:txXfrm>
        <a:off x="5606369" y="517901"/>
        <a:ext cx="3814641" cy="223320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D6520-AEFB-F143-8615-F3373890DE7F}" type="datetimeFigureOut">
              <a:rPr lang="es-CR" smtClean="0"/>
              <a:t>18/10/2021</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5D995-33B9-614F-B4CF-B74A2E734C5E}" type="slidenum">
              <a:rPr lang="es-CR" smtClean="0"/>
              <a:t>‹Nº›</a:t>
            </a:fld>
            <a:endParaRPr lang="es-CR"/>
          </a:p>
        </p:txBody>
      </p:sp>
    </p:spTree>
    <p:extLst>
      <p:ext uri="{BB962C8B-B14F-4D97-AF65-F5344CB8AC3E}">
        <p14:creationId xmlns:p14="http://schemas.microsoft.com/office/powerpoint/2010/main" val="180448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a:t>
            </a:fld>
            <a:endParaRPr lang="es-CR"/>
          </a:p>
        </p:txBody>
      </p:sp>
    </p:spTree>
    <p:extLst>
      <p:ext uri="{BB962C8B-B14F-4D97-AF65-F5344CB8AC3E}">
        <p14:creationId xmlns:p14="http://schemas.microsoft.com/office/powerpoint/2010/main" val="387215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14</a:t>
            </a:fld>
            <a:endParaRPr lang="es-CR"/>
          </a:p>
        </p:txBody>
      </p:sp>
    </p:spTree>
    <p:extLst>
      <p:ext uri="{BB962C8B-B14F-4D97-AF65-F5344CB8AC3E}">
        <p14:creationId xmlns:p14="http://schemas.microsoft.com/office/powerpoint/2010/main" val="238739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5D995-33B9-614F-B4CF-B74A2E734C5E}"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42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17</a:t>
            </a:fld>
            <a:endParaRPr lang="es-CR"/>
          </a:p>
        </p:txBody>
      </p:sp>
    </p:spTree>
    <p:extLst>
      <p:ext uri="{BB962C8B-B14F-4D97-AF65-F5344CB8AC3E}">
        <p14:creationId xmlns:p14="http://schemas.microsoft.com/office/powerpoint/2010/main" val="182086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18</a:t>
            </a:fld>
            <a:endParaRPr lang="es-CR"/>
          </a:p>
        </p:txBody>
      </p:sp>
    </p:spTree>
    <p:extLst>
      <p:ext uri="{BB962C8B-B14F-4D97-AF65-F5344CB8AC3E}">
        <p14:creationId xmlns:p14="http://schemas.microsoft.com/office/powerpoint/2010/main" val="7074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19</a:t>
            </a:fld>
            <a:endParaRPr lang="es-CR"/>
          </a:p>
        </p:txBody>
      </p:sp>
    </p:spTree>
    <p:extLst>
      <p:ext uri="{BB962C8B-B14F-4D97-AF65-F5344CB8AC3E}">
        <p14:creationId xmlns:p14="http://schemas.microsoft.com/office/powerpoint/2010/main" val="175625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20</a:t>
            </a:fld>
            <a:endParaRPr lang="es-CR"/>
          </a:p>
        </p:txBody>
      </p:sp>
    </p:spTree>
    <p:extLst>
      <p:ext uri="{BB962C8B-B14F-4D97-AF65-F5344CB8AC3E}">
        <p14:creationId xmlns:p14="http://schemas.microsoft.com/office/powerpoint/2010/main" val="254683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21</a:t>
            </a:fld>
            <a:endParaRPr lang="es-CR"/>
          </a:p>
        </p:txBody>
      </p:sp>
    </p:spTree>
    <p:extLst>
      <p:ext uri="{BB962C8B-B14F-4D97-AF65-F5344CB8AC3E}">
        <p14:creationId xmlns:p14="http://schemas.microsoft.com/office/powerpoint/2010/main" val="180477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22</a:t>
            </a:fld>
            <a:endParaRPr lang="es-CR"/>
          </a:p>
        </p:txBody>
      </p:sp>
    </p:spTree>
    <p:extLst>
      <p:ext uri="{BB962C8B-B14F-4D97-AF65-F5344CB8AC3E}">
        <p14:creationId xmlns:p14="http://schemas.microsoft.com/office/powerpoint/2010/main" val="410274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23</a:t>
            </a:fld>
            <a:endParaRPr lang="es-CR"/>
          </a:p>
        </p:txBody>
      </p:sp>
    </p:spTree>
    <p:extLst>
      <p:ext uri="{BB962C8B-B14F-4D97-AF65-F5344CB8AC3E}">
        <p14:creationId xmlns:p14="http://schemas.microsoft.com/office/powerpoint/2010/main" val="1989411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24</a:t>
            </a:fld>
            <a:endParaRPr lang="es-CR"/>
          </a:p>
        </p:txBody>
      </p:sp>
    </p:spTree>
    <p:extLst>
      <p:ext uri="{BB962C8B-B14F-4D97-AF65-F5344CB8AC3E}">
        <p14:creationId xmlns:p14="http://schemas.microsoft.com/office/powerpoint/2010/main" val="136226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a:t>
            </a:fld>
            <a:endParaRPr lang="es-CR"/>
          </a:p>
        </p:txBody>
      </p:sp>
    </p:spTree>
    <p:extLst>
      <p:ext uri="{BB962C8B-B14F-4D97-AF65-F5344CB8AC3E}">
        <p14:creationId xmlns:p14="http://schemas.microsoft.com/office/powerpoint/2010/main" val="46775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5D995-33B9-614F-B4CF-B74A2E734C5E}"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25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5D995-33B9-614F-B4CF-B74A2E734C5E}" type="slidenum">
              <a:rPr kumimoji="0" lang="es-C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C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850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27</a:t>
            </a:fld>
            <a:endParaRPr lang="es-CR"/>
          </a:p>
        </p:txBody>
      </p:sp>
    </p:spTree>
    <p:extLst>
      <p:ext uri="{BB962C8B-B14F-4D97-AF65-F5344CB8AC3E}">
        <p14:creationId xmlns:p14="http://schemas.microsoft.com/office/powerpoint/2010/main" val="118416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28</a:t>
            </a:fld>
            <a:endParaRPr lang="es-CR"/>
          </a:p>
        </p:txBody>
      </p:sp>
    </p:spTree>
    <p:extLst>
      <p:ext uri="{BB962C8B-B14F-4D97-AF65-F5344CB8AC3E}">
        <p14:creationId xmlns:p14="http://schemas.microsoft.com/office/powerpoint/2010/main" val="67545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3</a:t>
            </a:fld>
            <a:endParaRPr lang="es-CR"/>
          </a:p>
        </p:txBody>
      </p:sp>
    </p:spTree>
    <p:extLst>
      <p:ext uri="{BB962C8B-B14F-4D97-AF65-F5344CB8AC3E}">
        <p14:creationId xmlns:p14="http://schemas.microsoft.com/office/powerpoint/2010/main" val="379596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4</a:t>
            </a:fld>
            <a:endParaRPr lang="es-CR"/>
          </a:p>
        </p:txBody>
      </p:sp>
    </p:spTree>
    <p:extLst>
      <p:ext uri="{BB962C8B-B14F-4D97-AF65-F5344CB8AC3E}">
        <p14:creationId xmlns:p14="http://schemas.microsoft.com/office/powerpoint/2010/main" val="279246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7</a:t>
            </a:fld>
            <a:endParaRPr lang="es-CR"/>
          </a:p>
        </p:txBody>
      </p:sp>
    </p:spTree>
    <p:extLst>
      <p:ext uri="{BB962C8B-B14F-4D97-AF65-F5344CB8AC3E}">
        <p14:creationId xmlns:p14="http://schemas.microsoft.com/office/powerpoint/2010/main" val="8763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1B5D995-33B9-614F-B4CF-B74A2E734C5E}" type="slidenum">
              <a:rPr lang="es-CR" smtClean="0"/>
              <a:t>8</a:t>
            </a:fld>
            <a:endParaRPr lang="es-CR"/>
          </a:p>
        </p:txBody>
      </p:sp>
    </p:spTree>
    <p:extLst>
      <p:ext uri="{BB962C8B-B14F-4D97-AF65-F5344CB8AC3E}">
        <p14:creationId xmlns:p14="http://schemas.microsoft.com/office/powerpoint/2010/main" val="31176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10</a:t>
            </a:fld>
            <a:endParaRPr lang="es-CR"/>
          </a:p>
        </p:txBody>
      </p:sp>
    </p:spTree>
    <p:extLst>
      <p:ext uri="{BB962C8B-B14F-4D97-AF65-F5344CB8AC3E}">
        <p14:creationId xmlns:p14="http://schemas.microsoft.com/office/powerpoint/2010/main" val="253697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11</a:t>
            </a:fld>
            <a:endParaRPr lang="es-CR"/>
          </a:p>
        </p:txBody>
      </p:sp>
    </p:spTree>
    <p:extLst>
      <p:ext uri="{BB962C8B-B14F-4D97-AF65-F5344CB8AC3E}">
        <p14:creationId xmlns:p14="http://schemas.microsoft.com/office/powerpoint/2010/main" val="251320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B1B5D995-33B9-614F-B4CF-B74A2E734C5E}" type="slidenum">
              <a:rPr lang="es-CR" smtClean="0"/>
              <a:t>12</a:t>
            </a:fld>
            <a:endParaRPr lang="es-CR"/>
          </a:p>
        </p:txBody>
      </p:sp>
    </p:spTree>
    <p:extLst>
      <p:ext uri="{BB962C8B-B14F-4D97-AF65-F5344CB8AC3E}">
        <p14:creationId xmlns:p14="http://schemas.microsoft.com/office/powerpoint/2010/main" val="35578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18/10/2021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20766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18/10/2021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60921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18/10/2021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00051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B2670F-BD2B-4D9C-B008-0C8443F27A9A}" type="datetimeFigureOut">
              <a:rPr lang="es-CR" smtClean="0"/>
              <a:t>18/10/2021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18729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4B2670F-BD2B-4D9C-B008-0C8443F27A9A}" type="datetimeFigureOut">
              <a:rPr lang="es-CR" smtClean="0"/>
              <a:t>18/10/2021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1583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B2670F-BD2B-4D9C-B008-0C8443F27A9A}" type="datetimeFigureOut">
              <a:rPr lang="es-CR" smtClean="0"/>
              <a:t>18/10/2021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15161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B2670F-BD2B-4D9C-B008-0C8443F27A9A}" type="datetimeFigureOut">
              <a:rPr lang="es-CR" smtClean="0"/>
              <a:t>18/10/2021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97894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B2670F-BD2B-4D9C-B008-0C8443F27A9A}" type="datetimeFigureOut">
              <a:rPr lang="es-CR" smtClean="0"/>
              <a:t>18/10/2021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406222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2670F-BD2B-4D9C-B008-0C8443F27A9A}" type="datetimeFigureOut">
              <a:rPr lang="es-CR" smtClean="0"/>
              <a:t>18/10/2021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35550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18/10/2021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537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4B2670F-BD2B-4D9C-B008-0C8443F27A9A}" type="datetimeFigureOut">
              <a:rPr lang="es-CR" smtClean="0"/>
              <a:t>18/10/2021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7B85B427-3263-4D5E-AD12-62EAFA04D31B}" type="slidenum">
              <a:rPr lang="es-CR" smtClean="0"/>
              <a:t>‹Nº›</a:t>
            </a:fld>
            <a:endParaRPr lang="es-CR"/>
          </a:p>
        </p:txBody>
      </p:sp>
    </p:spTree>
    <p:extLst>
      <p:ext uri="{BB962C8B-B14F-4D97-AF65-F5344CB8AC3E}">
        <p14:creationId xmlns:p14="http://schemas.microsoft.com/office/powerpoint/2010/main" val="237473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2670F-BD2B-4D9C-B008-0C8443F27A9A}" type="datetimeFigureOut">
              <a:rPr lang="es-CR" smtClean="0"/>
              <a:t>18/10/2021</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5B427-3263-4D5E-AD12-62EAFA04D31B}" type="slidenum">
              <a:rPr lang="es-CR" smtClean="0"/>
              <a:t>‹Nº›</a:t>
            </a:fld>
            <a:endParaRPr lang="es-CR"/>
          </a:p>
        </p:txBody>
      </p:sp>
    </p:spTree>
    <p:extLst>
      <p:ext uri="{BB962C8B-B14F-4D97-AF65-F5344CB8AC3E}">
        <p14:creationId xmlns:p14="http://schemas.microsoft.com/office/powerpoint/2010/main" val="50233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e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emf"/><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emf"/><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4.png"/><Relationship Id="rId4" Type="http://schemas.openxmlformats.org/officeDocument/2006/relationships/image" Target="../media/image15.emf"/><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emf"/><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emf"/><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emf"/><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emf"/><Relationship Id="rId7" Type="http://schemas.openxmlformats.org/officeDocument/2006/relationships/image" Target="../media/image30.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emf"/><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548A79D-8EA9-9D4B-A192-747BAA52A9E2}"/>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pic>
          <p:nvPicPr>
            <p:cNvPr id="2" name="Imagen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649DF6C7-0064-4D37-98D0-FD43DA01DA7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075" y="1276398"/>
              <a:ext cx="1205724" cy="769441"/>
            </a:xfrm>
            <a:prstGeom prst="rect">
              <a:avLst/>
            </a:prstGeom>
          </p:spPr>
        </p:pic>
      </p:grpSp>
      <p:grpSp>
        <p:nvGrpSpPr>
          <p:cNvPr id="9" name="Grupo 8">
            <a:extLst>
              <a:ext uri="{FF2B5EF4-FFF2-40B4-BE49-F238E27FC236}">
                <a16:creationId xmlns:a16="http://schemas.microsoft.com/office/drawing/2014/main" id="{0B74BF91-42B4-2844-AEA1-986B9E1C81CD}"/>
              </a:ext>
              <a:ext uri="{C183D7F6-B498-43B3-948B-1728B52AA6E4}">
                <adec:decorative xmlns:adec="http://schemas.microsoft.com/office/drawing/2017/decorative" val="1"/>
              </a:ext>
            </a:extLst>
          </p:cNvPr>
          <p:cNvGrpSpPr/>
          <p:nvPr/>
        </p:nvGrpSpPr>
        <p:grpSpPr>
          <a:xfrm>
            <a:off x="2877677" y="2045839"/>
            <a:ext cx="7094829" cy="2720154"/>
            <a:chOff x="2869447" y="2564688"/>
            <a:chExt cx="7094829" cy="2720154"/>
          </a:xfrm>
        </p:grpSpPr>
        <p:sp>
          <p:nvSpPr>
            <p:cNvPr id="16" name="CuadroTexto 15">
              <a:extLst>
                <a:ext uri="{FF2B5EF4-FFF2-40B4-BE49-F238E27FC236}">
                  <a16:creationId xmlns:a16="http://schemas.microsoft.com/office/drawing/2014/main" id="{5CED7370-EAB6-4459-8D9C-E6FEC63D9D54}"/>
                </a:ext>
              </a:extLst>
            </p:cNvPr>
            <p:cNvSpPr txBox="1"/>
            <p:nvPr/>
          </p:nvSpPr>
          <p:spPr>
            <a:xfrm>
              <a:off x="7177435" y="3293182"/>
              <a:ext cx="2712354" cy="1569660"/>
            </a:xfrm>
            <a:prstGeom prst="rect">
              <a:avLst/>
            </a:prstGeom>
            <a:noFill/>
          </p:spPr>
          <p:txBody>
            <a:bodyPr wrap="square" rtlCol="0">
              <a:spAutoFit/>
            </a:bodyPr>
            <a:lstStyle/>
            <a:p>
              <a:pPr algn="ctr"/>
              <a:r>
                <a:rPr lang="es-CR" sz="9600" b="1" dirty="0">
                  <a:solidFill>
                    <a:srgbClr val="FFC000"/>
                  </a:solidFill>
                </a:rPr>
                <a:t>2021</a:t>
              </a:r>
              <a:endParaRPr lang="es-CR" sz="9600" b="1" spc="-150" dirty="0">
                <a:solidFill>
                  <a:srgbClr val="FFC000"/>
                </a:solidFill>
                <a:latin typeface="Arial Rounded MT Bold" panose="020F0704030504030204" pitchFamily="34" charset="0"/>
              </a:endParaRPr>
            </a:p>
          </p:txBody>
        </p:sp>
        <p:sp>
          <p:nvSpPr>
            <p:cNvPr id="17" name="Rectángulo 16">
              <a:extLst>
                <a:ext uri="{FF2B5EF4-FFF2-40B4-BE49-F238E27FC236}">
                  <a16:creationId xmlns:a16="http://schemas.microsoft.com/office/drawing/2014/main" id="{10206A35-60FF-495E-8B20-50C628975B19}"/>
                </a:ext>
              </a:extLst>
            </p:cNvPr>
            <p:cNvSpPr/>
            <p:nvPr/>
          </p:nvSpPr>
          <p:spPr>
            <a:xfrm>
              <a:off x="2889995" y="3570450"/>
              <a:ext cx="4363628" cy="830997"/>
            </a:xfrm>
            <a:prstGeom prst="rect">
              <a:avLst/>
            </a:prstGeom>
          </p:spPr>
          <p:txBody>
            <a:bodyPr wrap="square">
              <a:spAutoFit/>
            </a:bodyPr>
            <a:lstStyle/>
            <a:p>
              <a:r>
                <a:rPr lang="es-CR" sz="4800" b="1" dirty="0">
                  <a:solidFill>
                    <a:srgbClr val="4DB5E6"/>
                  </a:solidFill>
                  <a:latin typeface="Arial Rounded MT Bold" panose="020F0704030504030204" pitchFamily="34" charset="0"/>
                </a:rPr>
                <a:t>Y CONDUCTA</a:t>
              </a:r>
              <a:endParaRPr lang="es-CR" sz="6000" b="1" dirty="0">
                <a:solidFill>
                  <a:srgbClr val="FFC000"/>
                </a:solidFill>
                <a:latin typeface="Arial Rounded MT Bold" panose="020F0704030504030204" pitchFamily="34" charset="0"/>
              </a:endParaRPr>
            </a:p>
          </p:txBody>
        </p:sp>
        <p:sp>
          <p:nvSpPr>
            <p:cNvPr id="20" name="CuadroTexto 19">
              <a:extLst>
                <a:ext uri="{FF2B5EF4-FFF2-40B4-BE49-F238E27FC236}">
                  <a16:creationId xmlns:a16="http://schemas.microsoft.com/office/drawing/2014/main" id="{B963286E-985A-47E9-9491-6BDC5B597742}"/>
                </a:ext>
              </a:extLst>
            </p:cNvPr>
            <p:cNvSpPr txBox="1"/>
            <p:nvPr/>
          </p:nvSpPr>
          <p:spPr>
            <a:xfrm>
              <a:off x="2869447" y="2564688"/>
              <a:ext cx="4217152" cy="1292662"/>
            </a:xfrm>
            <a:prstGeom prst="rect">
              <a:avLst/>
            </a:prstGeom>
            <a:noFill/>
          </p:spPr>
          <p:txBody>
            <a:bodyPr wrap="square" rtlCol="0">
              <a:spAutoFit/>
            </a:bodyPr>
            <a:lstStyle/>
            <a:p>
              <a:r>
                <a:rPr lang="es-CR" sz="7800" b="1" kern="600" dirty="0">
                  <a:solidFill>
                    <a:schemeClr val="accent4"/>
                  </a:solidFill>
                </a:rPr>
                <a:t>MANUAL</a:t>
              </a:r>
            </a:p>
          </p:txBody>
        </p:sp>
        <p:cxnSp>
          <p:nvCxnSpPr>
            <p:cNvPr id="23" name="Conector recto 22">
              <a:extLst>
                <a:ext uri="{FF2B5EF4-FFF2-40B4-BE49-F238E27FC236}">
                  <a16:creationId xmlns:a16="http://schemas.microsoft.com/office/drawing/2014/main" id="{D89563A2-E969-473C-BB41-511C8DA17F1E}"/>
                </a:ext>
              </a:extLst>
            </p:cNvPr>
            <p:cNvCxnSpPr>
              <a:cxnSpLocks/>
            </p:cNvCxnSpPr>
            <p:nvPr/>
          </p:nvCxnSpPr>
          <p:spPr>
            <a:xfrm flipH="1">
              <a:off x="3032619" y="4452247"/>
              <a:ext cx="4221004" cy="1270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
          <p:nvSpPr>
            <p:cNvPr id="24" name="Rectángulo 23">
              <a:extLst>
                <a:ext uri="{FF2B5EF4-FFF2-40B4-BE49-F238E27FC236}">
                  <a16:creationId xmlns:a16="http://schemas.microsoft.com/office/drawing/2014/main" id="{D5DBA5D8-D702-4241-B1F7-F199923B8520}"/>
                </a:ext>
              </a:extLst>
            </p:cNvPr>
            <p:cNvSpPr/>
            <p:nvPr/>
          </p:nvSpPr>
          <p:spPr>
            <a:xfrm>
              <a:off x="2940795" y="4515401"/>
              <a:ext cx="4726788" cy="769441"/>
            </a:xfrm>
            <a:prstGeom prst="rect">
              <a:avLst/>
            </a:prstGeom>
          </p:spPr>
          <p:txBody>
            <a:bodyPr wrap="square">
              <a:spAutoFit/>
            </a:bodyPr>
            <a:lstStyle/>
            <a:p>
              <a:r>
                <a:rPr lang="es-CR" sz="2200" b="1" dirty="0">
                  <a:solidFill>
                    <a:schemeClr val="bg2">
                      <a:lumMod val="50000"/>
                    </a:schemeClr>
                  </a:solidFill>
                  <a:cs typeface="Arial" panose="020B0604020202020204" pitchFamily="34" charset="0"/>
                </a:rPr>
                <a:t>MINISTERIO DE EDUCACIÓN PÚBLICA</a:t>
              </a:r>
            </a:p>
            <a:p>
              <a:r>
                <a:rPr lang="es-CR" sz="2200" dirty="0">
                  <a:solidFill>
                    <a:schemeClr val="bg2">
                      <a:lumMod val="50000"/>
                    </a:schemeClr>
                  </a:solidFill>
                  <a:cs typeface="Arial" panose="020B0604020202020204" pitchFamily="34" charset="0"/>
                </a:rPr>
                <a:t>Comisión de Ética y Valores</a:t>
              </a:r>
              <a:endParaRPr lang="es-CR" sz="2200" b="1" dirty="0">
                <a:solidFill>
                  <a:schemeClr val="bg2">
                    <a:lumMod val="50000"/>
                  </a:schemeClr>
                </a:solidFill>
                <a:cs typeface="Arial" panose="020B0604020202020204" pitchFamily="34" charset="0"/>
              </a:endParaRPr>
            </a:p>
          </p:txBody>
        </p:sp>
        <p:sp>
          <p:nvSpPr>
            <p:cNvPr id="29" name="Rectángulo 28">
              <a:extLst>
                <a:ext uri="{FF2B5EF4-FFF2-40B4-BE49-F238E27FC236}">
                  <a16:creationId xmlns:a16="http://schemas.microsoft.com/office/drawing/2014/main" id="{F8D8BCE9-A5A3-104E-A3FC-F085DFDFF139}"/>
                </a:ext>
              </a:extLst>
            </p:cNvPr>
            <p:cNvSpPr/>
            <p:nvPr/>
          </p:nvSpPr>
          <p:spPr>
            <a:xfrm>
              <a:off x="6754240" y="2910050"/>
              <a:ext cx="3210036" cy="830997"/>
            </a:xfrm>
            <a:prstGeom prst="rect">
              <a:avLst/>
            </a:prstGeom>
          </p:spPr>
          <p:txBody>
            <a:bodyPr wrap="square">
              <a:spAutoFit/>
            </a:bodyPr>
            <a:lstStyle/>
            <a:p>
              <a:r>
                <a:rPr lang="es-CR" sz="4800" b="1" dirty="0">
                  <a:solidFill>
                    <a:srgbClr val="4DB5E6"/>
                  </a:solidFill>
                  <a:latin typeface="Arial Rounded MT Bold" panose="020F0704030504030204" pitchFamily="34" charset="0"/>
                </a:rPr>
                <a:t>DE ÉTICA</a:t>
              </a:r>
              <a:endParaRPr lang="es-CR" sz="6000" b="1" dirty="0">
                <a:solidFill>
                  <a:srgbClr val="FFC000"/>
                </a:solidFill>
                <a:latin typeface="Arial Rounded MT Bold" panose="020F0704030504030204" pitchFamily="34" charset="0"/>
              </a:endParaRPr>
            </a:p>
          </p:txBody>
        </p:sp>
      </p:grpSp>
      <p:pic>
        <p:nvPicPr>
          <p:cNvPr id="3" name="Imagen 2">
            <a:extLst>
              <a:ext uri="{FF2B5EF4-FFF2-40B4-BE49-F238E27FC236}">
                <a16:creationId xmlns:a16="http://schemas.microsoft.com/office/drawing/2014/main" id="{3E5D9DCB-D026-4BB8-AAF1-EF55F5BEEE3B}"/>
              </a:ext>
            </a:extLst>
          </p:cNvPr>
          <p:cNvPicPr>
            <a:picLocks noChangeAspect="1"/>
          </p:cNvPicPr>
          <p:nvPr/>
        </p:nvPicPr>
        <p:blipFill>
          <a:blip r:embed="rId6"/>
          <a:stretch>
            <a:fillRect/>
          </a:stretch>
        </p:blipFill>
        <p:spPr>
          <a:xfrm>
            <a:off x="10098451" y="1188637"/>
            <a:ext cx="1518036" cy="944962"/>
          </a:xfrm>
          <a:prstGeom prst="rect">
            <a:avLst/>
          </a:prstGeom>
        </p:spPr>
      </p:pic>
    </p:spTree>
    <p:extLst>
      <p:ext uri="{BB962C8B-B14F-4D97-AF65-F5344CB8AC3E}">
        <p14:creationId xmlns:p14="http://schemas.microsoft.com/office/powerpoint/2010/main" val="302319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5867" y="327254"/>
              <a:ext cx="803318" cy="512644"/>
            </a:xfrm>
            <a:prstGeom prst="rect">
              <a:avLst/>
            </a:prstGeom>
          </p:spPr>
        </p:pic>
      </p:grpSp>
      <p:grpSp>
        <p:nvGrpSpPr>
          <p:cNvPr id="4" name="Grupo 3">
            <a:extLst>
              <a:ext uri="{FF2B5EF4-FFF2-40B4-BE49-F238E27FC236}">
                <a16:creationId xmlns:a16="http://schemas.microsoft.com/office/drawing/2014/main" id="{304F3E90-55BF-DE49-9337-0FF4285735C7}"/>
              </a:ext>
              <a:ext uri="{C183D7F6-B498-43B3-948B-1728B52AA6E4}">
                <adec:decorative xmlns:adec="http://schemas.microsoft.com/office/drawing/2017/decorative" val="1"/>
              </a:ext>
            </a:extLst>
          </p:cNvPr>
          <p:cNvGrpSpPr/>
          <p:nvPr/>
        </p:nvGrpSpPr>
        <p:grpSpPr>
          <a:xfrm>
            <a:off x="1085964" y="2131748"/>
            <a:ext cx="1456536" cy="1456536"/>
            <a:chOff x="1483815" y="2247622"/>
            <a:chExt cx="1456536" cy="1456536"/>
          </a:xfrm>
        </p:grpSpPr>
        <p:pic>
          <p:nvPicPr>
            <p:cNvPr id="19" name="Gráfico 18">
              <a:extLst>
                <a:ext uri="{FF2B5EF4-FFF2-40B4-BE49-F238E27FC236}">
                  <a16:creationId xmlns:a16="http://schemas.microsoft.com/office/drawing/2014/main" id="{ABD81884-2697-7D4F-8812-FD6CE32723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4757" y="2430100"/>
              <a:ext cx="857601" cy="1055509"/>
            </a:xfrm>
            <a:prstGeom prst="rect">
              <a:avLst/>
            </a:prstGeom>
          </p:spPr>
        </p:pic>
        <p:sp>
          <p:nvSpPr>
            <p:cNvPr id="27" name="Google Shape;84;p14">
              <a:extLst>
                <a:ext uri="{FF2B5EF4-FFF2-40B4-BE49-F238E27FC236}">
                  <a16:creationId xmlns:a16="http://schemas.microsoft.com/office/drawing/2014/main" id="{73EC05D1-1CDA-AB4D-A57A-7F024873F768}"/>
                </a:ext>
              </a:extLst>
            </p:cNvPr>
            <p:cNvSpPr/>
            <p:nvPr/>
          </p:nvSpPr>
          <p:spPr>
            <a:xfrm>
              <a:off x="1483815" y="2247622"/>
              <a:ext cx="1456536" cy="1456536"/>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2811960" y="2253630"/>
            <a:ext cx="8793886" cy="3270352"/>
          </a:xfrm>
        </p:spPr>
        <p:txBody>
          <a:bodyPr>
            <a:normAutofit fontScale="90000"/>
          </a:bodyPr>
          <a:lstStyle/>
          <a:p>
            <a:pPr marL="0" marR="0" lvl="0" indent="0" algn="l"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SITUACIONES DE ÉXITO: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4000" b="1" dirty="0">
                <a:solidFill>
                  <a:srgbClr val="4DB5E6"/>
                </a:solidFill>
                <a:latin typeface="Arial Rounded MT Bold" panose="020F0704030504030204" pitchFamily="34" charset="77"/>
                <a:ea typeface="+mn-ea"/>
                <a:cs typeface="+mn-cs"/>
              </a:rPr>
              <a:t>Primero:</a:t>
            </a:r>
            <a:br>
              <a:rPr lang="es-CR" sz="4000" b="1" dirty="0">
                <a:solidFill>
                  <a:srgbClr val="4DB5E6"/>
                </a:solidFill>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2400" dirty="0">
                <a:solidFill>
                  <a:schemeClr val="tx1">
                    <a:lumMod val="50000"/>
                    <a:lumOff val="50000"/>
                  </a:schemeClr>
                </a:solidFill>
                <a:latin typeface="+mn-lt"/>
                <a:cs typeface="Arial" charset="0"/>
              </a:rPr>
              <a:t>-26 DRE YA CONCLUIDO EL INDUCCIÓN DEL MANUAL.</a:t>
            </a:r>
            <a:br>
              <a:rPr lang="es-CR" sz="2400"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r>
              <a:rPr lang="es-CR" sz="2400" b="1" dirty="0">
                <a:solidFill>
                  <a:schemeClr val="tx1">
                    <a:lumMod val="50000"/>
                    <a:lumOff val="50000"/>
                  </a:schemeClr>
                </a:solidFill>
                <a:latin typeface="+mn-lt"/>
                <a:cs typeface="Arial" charset="0"/>
              </a:rPr>
              <a:t>Un aspecto de recalcar: En Limón se logró capacitar a supervisores y actualmente se comenzó a capacitar a los Directores y las Directoras de los centros educativos.</a:t>
            </a:r>
            <a:br>
              <a:rPr lang="es-CR" sz="2400" b="1"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39863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55867" y="327254"/>
              <a:ext cx="803318" cy="512644"/>
            </a:xfrm>
            <a:prstGeom prst="rect">
              <a:avLst/>
            </a:prstGeom>
          </p:spPr>
        </p:pic>
      </p:grpSp>
      <p:grpSp>
        <p:nvGrpSpPr>
          <p:cNvPr id="4" name="Grupo 3">
            <a:extLst>
              <a:ext uri="{FF2B5EF4-FFF2-40B4-BE49-F238E27FC236}">
                <a16:creationId xmlns:a16="http://schemas.microsoft.com/office/drawing/2014/main" id="{304F3E90-55BF-DE49-9337-0FF4285735C7}"/>
              </a:ext>
              <a:ext uri="{C183D7F6-B498-43B3-948B-1728B52AA6E4}">
                <adec:decorative xmlns:adec="http://schemas.microsoft.com/office/drawing/2017/decorative" val="1"/>
              </a:ext>
            </a:extLst>
          </p:cNvPr>
          <p:cNvGrpSpPr/>
          <p:nvPr/>
        </p:nvGrpSpPr>
        <p:grpSpPr>
          <a:xfrm>
            <a:off x="1085964" y="2131748"/>
            <a:ext cx="1456536" cy="1456536"/>
            <a:chOff x="1483815" y="2247622"/>
            <a:chExt cx="1456536" cy="1456536"/>
          </a:xfrm>
        </p:grpSpPr>
        <p:pic>
          <p:nvPicPr>
            <p:cNvPr id="19" name="Gráfico 18">
              <a:extLst>
                <a:ext uri="{FF2B5EF4-FFF2-40B4-BE49-F238E27FC236}">
                  <a16:creationId xmlns:a16="http://schemas.microsoft.com/office/drawing/2014/main" id="{ABD81884-2697-7D4F-8812-FD6CE32723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4757" y="2430100"/>
              <a:ext cx="857601" cy="1055509"/>
            </a:xfrm>
            <a:prstGeom prst="rect">
              <a:avLst/>
            </a:prstGeom>
          </p:spPr>
        </p:pic>
        <p:sp>
          <p:nvSpPr>
            <p:cNvPr id="27" name="Google Shape;84;p14">
              <a:extLst>
                <a:ext uri="{FF2B5EF4-FFF2-40B4-BE49-F238E27FC236}">
                  <a16:creationId xmlns:a16="http://schemas.microsoft.com/office/drawing/2014/main" id="{73EC05D1-1CDA-AB4D-A57A-7F024873F768}"/>
                </a:ext>
              </a:extLst>
            </p:cNvPr>
            <p:cNvSpPr/>
            <p:nvPr/>
          </p:nvSpPr>
          <p:spPr>
            <a:xfrm>
              <a:off x="1483815" y="2247622"/>
              <a:ext cx="1456536" cy="1456536"/>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2542501" y="2111484"/>
            <a:ext cx="8292594" cy="2953599"/>
          </a:xfrm>
        </p:spPr>
        <p:txBody>
          <a:bodyPr>
            <a:normAutofit fontScale="90000"/>
          </a:bodyPr>
          <a:lstStyle/>
          <a:p>
            <a:pPr marL="0" marR="0" lvl="0" indent="0" algn="l" defTabSz="914400" rtl="0" eaLnBrk="1" fontAlgn="auto" latinLnBrk="0" hangingPunct="1">
              <a:lnSpc>
                <a:spcPts val="3000"/>
              </a:lnSpc>
              <a:spcBef>
                <a:spcPct val="0"/>
              </a:spcBef>
              <a:spcAft>
                <a:spcPts val="0"/>
              </a:spcAft>
              <a:buClrTx/>
              <a:buSzTx/>
              <a:buFontTx/>
              <a:buNone/>
              <a:tabLst/>
              <a:defRPr/>
            </a:pP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4000" b="1" dirty="0">
                <a:solidFill>
                  <a:srgbClr val="4DB5E6"/>
                </a:solidFill>
                <a:latin typeface="Arial Rounded MT Bold" panose="020F0704030504030204" pitchFamily="34" charset="77"/>
                <a:ea typeface="+mn-ea"/>
                <a:cs typeface="+mn-cs"/>
              </a:rPr>
              <a:t>Segundo:</a:t>
            </a:r>
            <a:br>
              <a:rPr lang="es-CR" sz="4000" b="1" dirty="0">
                <a:solidFill>
                  <a:srgbClr val="4DB5E6"/>
                </a:solidFill>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r>
              <a:rPr lang="es-CR" sz="2400" dirty="0">
                <a:solidFill>
                  <a:schemeClr val="tx1">
                    <a:lumMod val="50000"/>
                    <a:lumOff val="50000"/>
                  </a:schemeClr>
                </a:solidFill>
                <a:latin typeface="+mn-lt"/>
                <a:cs typeface="Arial" charset="0"/>
              </a:rPr>
              <a:t>-Se ha coordinado con instancias del MEP para la implementación del Manual en su gestión, tales como:</a:t>
            </a:r>
            <a:br>
              <a:rPr lang="es-CR" sz="2400"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r>
              <a:rPr lang="es-CR" sz="2400" dirty="0">
                <a:solidFill>
                  <a:schemeClr val="tx1">
                    <a:lumMod val="50000"/>
                    <a:lumOff val="50000"/>
                  </a:schemeClr>
                </a:solidFill>
                <a:latin typeface="+mn-lt"/>
                <a:cs typeface="Arial" charset="0"/>
              </a:rPr>
              <a:t>1. </a:t>
            </a:r>
            <a:r>
              <a:rPr lang="es-CR" sz="2400" b="1" u="sng" dirty="0">
                <a:solidFill>
                  <a:schemeClr val="tx1">
                    <a:lumMod val="50000"/>
                    <a:lumOff val="50000"/>
                  </a:schemeClr>
                </a:solidFill>
                <a:latin typeface="+mn-lt"/>
                <a:cs typeface="Arial" charset="0"/>
              </a:rPr>
              <a:t>Dirección de Recursos Humanos</a:t>
            </a:r>
            <a:r>
              <a:rPr lang="es-CR" sz="2400" b="1" dirty="0">
                <a:solidFill>
                  <a:schemeClr val="tx1">
                    <a:lumMod val="50000"/>
                    <a:lumOff val="50000"/>
                  </a:schemeClr>
                </a:solidFill>
                <a:latin typeface="+mn-lt"/>
                <a:cs typeface="Arial" charset="0"/>
              </a:rPr>
              <a:t>, </a:t>
            </a:r>
            <a:r>
              <a:rPr lang="es-CR" sz="2400" dirty="0">
                <a:solidFill>
                  <a:schemeClr val="tx1">
                    <a:lumMod val="50000"/>
                    <a:lumOff val="50000"/>
                  </a:schemeClr>
                </a:solidFill>
                <a:latin typeface="+mn-lt"/>
                <a:cs typeface="Arial" charset="0"/>
              </a:rPr>
              <a:t>donde formará parte del módulo de inducción y reinducción del personal.</a:t>
            </a:r>
            <a:br>
              <a:rPr lang="es-CR" sz="2400" dirty="0">
                <a:solidFill>
                  <a:schemeClr val="tx1">
                    <a:lumMod val="50000"/>
                    <a:lumOff val="50000"/>
                  </a:schemeClr>
                </a:solidFill>
                <a:latin typeface="+mn-lt"/>
                <a:cs typeface="Arial" charset="0"/>
              </a:rPr>
            </a:br>
            <a:br>
              <a:rPr lang="es-CR" sz="2400" b="1" dirty="0">
                <a:solidFill>
                  <a:schemeClr val="tx1">
                    <a:lumMod val="50000"/>
                    <a:lumOff val="50000"/>
                  </a:schemeClr>
                </a:solidFill>
                <a:latin typeface="+mn-lt"/>
                <a:cs typeface="Arial" charset="0"/>
              </a:rPr>
            </a:br>
            <a:r>
              <a:rPr lang="es-CR" sz="2400" b="1" dirty="0">
                <a:solidFill>
                  <a:schemeClr val="tx1">
                    <a:lumMod val="50000"/>
                    <a:lumOff val="50000"/>
                  </a:schemeClr>
                </a:solidFill>
                <a:latin typeface="+mn-lt"/>
                <a:cs typeface="Arial" charset="0"/>
              </a:rPr>
              <a:t>2. </a:t>
            </a:r>
            <a:r>
              <a:rPr lang="es-CR" sz="2400" b="1" u="sng" dirty="0">
                <a:solidFill>
                  <a:schemeClr val="tx1">
                    <a:lumMod val="50000"/>
                    <a:lumOff val="50000"/>
                  </a:schemeClr>
                </a:solidFill>
                <a:latin typeface="+mn-lt"/>
                <a:cs typeface="Arial" charset="0"/>
              </a:rPr>
              <a:t>El Equipo Institucional de Datos Abiertos-EIDA</a:t>
            </a:r>
            <a:r>
              <a:rPr lang="es-CR" sz="2400" b="1" dirty="0">
                <a:solidFill>
                  <a:schemeClr val="tx1">
                    <a:lumMod val="50000"/>
                    <a:lumOff val="50000"/>
                  </a:schemeClr>
                </a:solidFill>
                <a:latin typeface="+mn-lt"/>
                <a:cs typeface="Arial" charset="0"/>
              </a:rPr>
              <a:t>, </a:t>
            </a:r>
            <a:r>
              <a:rPr lang="es-CR" sz="2400" dirty="0">
                <a:solidFill>
                  <a:schemeClr val="tx1">
                    <a:lumMod val="50000"/>
                    <a:lumOff val="50000"/>
                  </a:schemeClr>
                </a:solidFill>
                <a:latin typeface="+mn-lt"/>
                <a:cs typeface="Arial" charset="0"/>
              </a:rPr>
              <a:t>donde se subió en el sitio web Transparencia Institucional.</a:t>
            </a:r>
            <a:br>
              <a:rPr lang="es-CR" sz="2400" dirty="0">
                <a:solidFill>
                  <a:schemeClr val="tx1">
                    <a:lumMod val="50000"/>
                    <a:lumOff val="50000"/>
                  </a:schemeClr>
                </a:solidFill>
                <a:latin typeface="+mn-lt"/>
                <a:cs typeface="Arial" charset="0"/>
              </a:rPr>
            </a:br>
            <a:br>
              <a:rPr lang="es-CR" sz="2400" dirty="0">
                <a:solidFill>
                  <a:schemeClr val="tx1">
                    <a:lumMod val="50000"/>
                    <a:lumOff val="50000"/>
                  </a:schemeClr>
                </a:solidFill>
                <a:latin typeface="+mn-lt"/>
                <a:cs typeface="Arial" charset="0"/>
              </a:rPr>
            </a:br>
            <a:r>
              <a:rPr lang="es-CR" sz="2400" dirty="0">
                <a:solidFill>
                  <a:schemeClr val="tx1">
                    <a:lumMod val="50000"/>
                    <a:lumOff val="50000"/>
                  </a:schemeClr>
                </a:solidFill>
                <a:latin typeface="+mn-lt"/>
                <a:cs typeface="Arial" charset="0"/>
              </a:rPr>
              <a:t>3. Coordinación con la Contraloría de Servicios para la utilización de sus plataformas y medios de comunicación.</a:t>
            </a: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Tree>
    <p:extLst>
      <p:ext uri="{BB962C8B-B14F-4D97-AF65-F5344CB8AC3E}">
        <p14:creationId xmlns:p14="http://schemas.microsoft.com/office/powerpoint/2010/main" val="35450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DB1EC5-F411-4349-A682-A310D36D45FA}"/>
              </a:ext>
              <a:ext uri="{C183D7F6-B498-43B3-948B-1728B52AA6E4}">
                <adec:decorative xmlns:adec="http://schemas.microsoft.com/office/drawing/2017/decorative" val="1"/>
              </a:ext>
            </a:extLst>
          </p:cNvPr>
          <p:cNvGrpSpPr/>
          <p:nvPr/>
        </p:nvGrpSpPr>
        <p:grpSpPr>
          <a:xfrm>
            <a:off x="0" y="36459"/>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pic>
        <p:nvPicPr>
          <p:cNvPr id="3" name="Imagen 2">
            <a:extLst>
              <a:ext uri="{FF2B5EF4-FFF2-40B4-BE49-F238E27FC236}">
                <a16:creationId xmlns:a16="http://schemas.microsoft.com/office/drawing/2014/main" id="{6E5213F5-6FF2-DB41-A912-4816AD32F31F}"/>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b="821"/>
          <a:stretch/>
        </p:blipFill>
        <p:spPr>
          <a:xfrm>
            <a:off x="7696276" y="2053389"/>
            <a:ext cx="4575236" cy="4804612"/>
          </a:xfrm>
          <a:prstGeom prst="rect">
            <a:avLst/>
          </a:prstGeom>
        </p:spPr>
      </p:pic>
      <p:sp>
        <p:nvSpPr>
          <p:cNvPr id="4" name="Título 3">
            <a:extLst>
              <a:ext uri="{FF2B5EF4-FFF2-40B4-BE49-F238E27FC236}">
                <a16:creationId xmlns:a16="http://schemas.microsoft.com/office/drawing/2014/main" id="{B6688BAF-D27A-F64E-8536-17B2D83FF5E8}"/>
              </a:ext>
            </a:extLst>
          </p:cNvPr>
          <p:cNvSpPr>
            <a:spLocks noGrp="1"/>
          </p:cNvSpPr>
          <p:nvPr>
            <p:ph type="title"/>
          </p:nvPr>
        </p:nvSpPr>
        <p:spPr>
          <a:xfrm>
            <a:off x="706215" y="1618591"/>
            <a:ext cx="7579019" cy="4683973"/>
          </a:xfrm>
        </p:spPr>
        <p:txBody>
          <a:bodyPr>
            <a:normAutofit/>
          </a:bodyPr>
          <a:lstStyle/>
          <a:p>
            <a:pPr>
              <a:lnSpc>
                <a:spcPts val="3000"/>
              </a:lnSpc>
            </a:pPr>
            <a:r>
              <a:rPr lang="es-CR" b="1" dirty="0">
                <a:solidFill>
                  <a:srgbClr val="FFC000"/>
                </a:solidFill>
                <a:effectLst/>
                <a:latin typeface="Calibri" panose="020F0502020204030204" pitchFamily="34" charset="0"/>
                <a:ea typeface="+mn-ea"/>
                <a:cs typeface="Arial" panose="020B0604020202020204" pitchFamily="34" charset="0"/>
              </a:rPr>
              <a:t>INDUCCIÓN EN LA</a:t>
            </a:r>
            <a:r>
              <a:rPr lang="es-CR" b="1" dirty="0">
                <a:solidFill>
                  <a:srgbClr val="FFC000"/>
                </a:solidFill>
                <a:latin typeface="Calibri" panose="020F0502020204030204" pitchFamily="34" charset="0"/>
                <a:ea typeface="+mn-ea"/>
                <a:cs typeface="Arial" panose="020B0604020202020204" pitchFamily="34" charset="0"/>
              </a:rPr>
              <a:t>S DIRECCIONES REGIONALES Y DE OFICINAS CENTRALES</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1. UNA VEZ RECIBIDA LA INDUCCIÓN CADA UNO DE LOS ENLACES.</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3. EL ENLACE REPLICÓ EN TRABAJOS GRUPALES EL LLENADO DE UNAS MATRICES EN SUS DIRECCIONES (SEGÚN LA REALIDAD DE SU ÁREA DE TRABAJO).</a:t>
            </a:r>
            <a:br>
              <a:rPr lang="es-CR" sz="2000" dirty="0">
                <a:solidFill>
                  <a:srgbClr val="7F7F7F"/>
                </a:solidFill>
                <a:latin typeface="Calibri" panose="020F0502020204030204" pitchFamily="34" charset="0"/>
                <a:ea typeface="+mn-ea"/>
                <a:cs typeface="Arial" panose="020B0604020202020204" pitchFamily="34" charset="0"/>
              </a:rPr>
            </a:br>
            <a:br>
              <a:rPr lang="es-CR" sz="2000" dirty="0">
                <a:solidFill>
                  <a:srgbClr val="7F7F7F"/>
                </a:solidFill>
                <a:latin typeface="Calibri" panose="020F0502020204030204" pitchFamily="34" charset="0"/>
                <a:ea typeface="+mn-ea"/>
                <a:cs typeface="Arial" panose="020B0604020202020204" pitchFamily="34" charset="0"/>
              </a:rPr>
            </a:br>
            <a:r>
              <a:rPr lang="es-CR" sz="2000" dirty="0">
                <a:solidFill>
                  <a:srgbClr val="7F7F7F"/>
                </a:solidFill>
                <a:latin typeface="Calibri" panose="020F0502020204030204" pitchFamily="34" charset="0"/>
                <a:ea typeface="+mn-ea"/>
                <a:cs typeface="Arial" panose="020B0604020202020204" pitchFamily="34" charset="0"/>
              </a:rPr>
              <a:t>4. AL FINAL DE LA INDUCCIÓN COMO PRODUCTO SE BRINDÓ UN INFORME CONSOLIDADO A LA COMISIÓN DEL TRABAJO REALIZADO.</a:t>
            </a:r>
            <a:endParaRPr lang="es-CR" dirty="0">
              <a:effectLst/>
            </a:endParaRPr>
          </a:p>
        </p:txBody>
      </p:sp>
    </p:spTree>
    <p:extLst>
      <p:ext uri="{BB962C8B-B14F-4D97-AF65-F5344CB8AC3E}">
        <p14:creationId xmlns:p14="http://schemas.microsoft.com/office/powerpoint/2010/main" val="42288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97B08C-575C-4FFD-B418-D36D9481042D}"/>
              </a:ext>
            </a:extLst>
          </p:cNvPr>
          <p:cNvSpPr>
            <a:spLocks noChangeArrowheads="1"/>
          </p:cNvSpPr>
          <p:nvPr/>
        </p:nvSpPr>
        <p:spPr bwMode="auto">
          <a:xfrm flipV="1">
            <a:off x="-2939674" y="2001836"/>
            <a:ext cx="184966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pic>
        <p:nvPicPr>
          <p:cNvPr id="1025" name="Picture 1">
            <a:extLst>
              <a:ext uri="{FF2B5EF4-FFF2-40B4-BE49-F238E27FC236}">
                <a16:creationId xmlns:a16="http://schemas.microsoft.com/office/drawing/2014/main" id="{7C52FD2B-C49D-41C5-879B-4054D112F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74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9D5BA4-ACDD-4C73-8754-C3A20C2E265F}"/>
              </a:ext>
            </a:extLst>
          </p:cNvPr>
          <p:cNvSpPr>
            <a:spLocks noChangeArrowheads="1"/>
          </p:cNvSpPr>
          <p:nvPr/>
        </p:nvSpPr>
        <p:spPr bwMode="auto">
          <a:xfrm>
            <a:off x="-1" y="-1"/>
            <a:ext cx="302437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graphicFrame>
        <p:nvGraphicFramePr>
          <p:cNvPr id="3" name="Objeto 2">
            <a:extLst>
              <a:ext uri="{FF2B5EF4-FFF2-40B4-BE49-F238E27FC236}">
                <a16:creationId xmlns:a16="http://schemas.microsoft.com/office/drawing/2014/main" id="{A1CE6789-CAB8-40FD-B88E-B1457DA25F6E}"/>
              </a:ext>
            </a:extLst>
          </p:cNvPr>
          <p:cNvGraphicFramePr>
            <a:graphicFrameLocks/>
          </p:cNvGraphicFramePr>
          <p:nvPr>
            <p:extLst>
              <p:ext uri="{D42A27DB-BD31-4B8C-83A1-F6EECF244321}">
                <p14:modId xmlns:p14="http://schemas.microsoft.com/office/powerpoint/2010/main" val="379960497"/>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35" name="Chart" r:id="rId4" imgW="4913802" imgH="2737341" progId="Excel.Chart.8">
                  <p:embed/>
                </p:oleObj>
              </mc:Choice>
              <mc:Fallback>
                <p:oleObj name="Chart" r:id="rId4" imgW="4913802" imgH="2737341" progId="Excel.Chart.8">
                  <p:embed/>
                  <p:pic>
                    <p:nvPicPr>
                      <p:cNvPr id="0" name="Gráfico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43843C97-733F-4360-8F01-CECD9B4AFC85}"/>
              </a:ext>
            </a:extLst>
          </p:cNvPr>
          <p:cNvSpPr>
            <a:spLocks noChangeArrowheads="1"/>
          </p:cNvSpPr>
          <p:nvPr/>
        </p:nvSpPr>
        <p:spPr bwMode="auto">
          <a:xfrm>
            <a:off x="-1" y="2733674"/>
            <a:ext cx="302437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R"/>
          </a:p>
        </p:txBody>
      </p:sp>
    </p:spTree>
    <p:extLst>
      <p:ext uri="{BB962C8B-B14F-4D97-AF65-F5344CB8AC3E}">
        <p14:creationId xmlns:p14="http://schemas.microsoft.com/office/powerpoint/2010/main" val="15986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192BDC-5B8E-430B-AD0C-3D893F4158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988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C4FC187-3207-134A-BB28-BD2CF6F4CB59}"/>
              </a:ext>
              <a:ext uri="{C183D7F6-B498-43B3-948B-1728B52AA6E4}">
                <adec:decorative xmlns:adec="http://schemas.microsoft.com/office/drawing/2017/decorative" val="1"/>
              </a:ext>
            </a:extLst>
          </p:cNvPr>
          <p:cNvGrpSpPr/>
          <p:nvPr/>
        </p:nvGrpSpPr>
        <p:grpSpPr>
          <a:xfrm>
            <a:off x="8398941" y="327254"/>
            <a:ext cx="3793059" cy="6538365"/>
            <a:chOff x="8398941" y="327254"/>
            <a:chExt cx="3793059" cy="6538365"/>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941" y="5024062"/>
              <a:ext cx="3793059" cy="1841557"/>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327254"/>
              <a:ext cx="803318" cy="512644"/>
            </a:xfrm>
            <a:prstGeom prst="rect">
              <a:avLst/>
            </a:prstGeom>
          </p:spPr>
        </p:pic>
      </p:grpSp>
      <p:pic>
        <p:nvPicPr>
          <p:cNvPr id="3" name="Imagen 2">
            <a:extLst>
              <a:ext uri="{FF2B5EF4-FFF2-40B4-BE49-F238E27FC236}">
                <a16:creationId xmlns:a16="http://schemas.microsoft.com/office/drawing/2014/main" id="{115D0C3D-48EA-184C-A963-3164BD2C031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5168" y="3590085"/>
            <a:ext cx="5668242" cy="3267915"/>
          </a:xfrm>
          <a:prstGeom prst="rect">
            <a:avLst/>
          </a:prstGeom>
        </p:spPr>
      </p:pic>
      <p:sp>
        <p:nvSpPr>
          <p:cNvPr id="4" name="Título 3">
            <a:extLst>
              <a:ext uri="{FF2B5EF4-FFF2-40B4-BE49-F238E27FC236}">
                <a16:creationId xmlns:a16="http://schemas.microsoft.com/office/drawing/2014/main" id="{B4894F1C-0A8D-CF42-8205-E3806130B2F1}"/>
              </a:ext>
            </a:extLst>
          </p:cNvPr>
          <p:cNvSpPr>
            <a:spLocks noGrp="1"/>
          </p:cNvSpPr>
          <p:nvPr>
            <p:ph type="title"/>
          </p:nvPr>
        </p:nvSpPr>
        <p:spPr>
          <a:xfrm>
            <a:off x="838200" y="1100237"/>
            <a:ext cx="10503568" cy="2489848"/>
          </a:xfrm>
        </p:spPr>
        <p:txBody>
          <a:bodyPr>
            <a:normAutofit fontScale="90000"/>
          </a:bodyPr>
          <a:lstStyle/>
          <a:p>
            <a:pPr rtl="0" eaLnBrk="1" latinLnBrk="0" hangingPunct="1"/>
            <a:r>
              <a:rPr lang="es-CR" sz="3200" b="1" dirty="0">
                <a:solidFill>
                  <a:srgbClr val="4DB5E6"/>
                </a:solidFill>
                <a:latin typeface="Arial Rounded MT Bold" panose="020F0704030504030204" pitchFamily="34" charset="77"/>
                <a:ea typeface="+mn-ea"/>
                <a:cs typeface="+mn-cs"/>
              </a:rPr>
              <a:t>USOS DEL MANUAL</a:t>
            </a:r>
            <a:br>
              <a:rPr lang="es-CR" sz="3200" b="1" dirty="0">
                <a:solidFill>
                  <a:srgbClr val="4DB5E6"/>
                </a:solidFill>
                <a:latin typeface="Arial Rounded MT Bold" panose="020F0704030504030204" pitchFamily="34" charset="77"/>
                <a:ea typeface="+mn-ea"/>
                <a:cs typeface="+mn-cs"/>
              </a:rPr>
            </a:br>
            <a:endParaRPr lang="es-CR" dirty="0">
              <a:effectLst/>
            </a:endParaRPr>
          </a:p>
          <a:p>
            <a:pPr marL="0" marR="0" lvl="0" indent="0" algn="l" defTabSz="914400" rtl="0" eaLnBrk="1" fontAlgn="auto" latinLnBrk="0" hangingPunct="1">
              <a:lnSpc>
                <a:spcPts val="3000"/>
              </a:lnSpc>
              <a:spcBef>
                <a:spcPct val="0"/>
              </a:spcBef>
              <a:spcAft>
                <a:spcPts val="0"/>
              </a:spcAft>
              <a:buClrTx/>
              <a:buSzTx/>
              <a:buFontTx/>
              <a:buNone/>
              <a:tabLst/>
              <a:defRPr/>
            </a:pPr>
            <a:r>
              <a:rPr lang="es-CR" sz="2800" b="1" kern="1200" dirty="0">
                <a:solidFill>
                  <a:srgbClr val="FFC000"/>
                </a:solidFill>
                <a:effectLst/>
                <a:latin typeface="Arial Rounded MT Bold" panose="020F0704030504030204" pitchFamily="34" charset="77"/>
                <a:ea typeface="+mn-ea"/>
                <a:cs typeface="+mn-cs"/>
              </a:rPr>
              <a:t>NO ES UN INSTRUMENTO JURÍDICO, SANCIONATORIO O DISCIPLINARIO</a:t>
            </a:r>
            <a:br>
              <a:rPr lang="es-CR" sz="2800" b="1" kern="1200" dirty="0">
                <a:solidFill>
                  <a:srgbClr val="FFC000"/>
                </a:solidFill>
                <a:effectLst/>
                <a:latin typeface="Arial Rounded MT Bold" panose="020F0704030504030204" pitchFamily="34" charset="77"/>
                <a:ea typeface="+mn-ea"/>
                <a:cs typeface="+mn-cs"/>
              </a:rPr>
            </a:br>
            <a:br>
              <a:rPr lang="es-CR" sz="2800" b="1" kern="1200" dirty="0">
                <a:solidFill>
                  <a:srgbClr val="FFC000"/>
                </a:solidFill>
                <a:effectLst/>
                <a:latin typeface="Arial Rounded MT Bold" panose="020F0704030504030204" pitchFamily="34" charset="77"/>
                <a:ea typeface="+mn-ea"/>
                <a:cs typeface="+mn-cs"/>
              </a:rPr>
            </a:br>
            <a:r>
              <a:rPr lang="es-CR" sz="2800" b="1" kern="1200" dirty="0">
                <a:solidFill>
                  <a:srgbClr val="FFC000"/>
                </a:solidFill>
                <a:effectLst/>
                <a:latin typeface="Arial Rounded MT Bold" panose="020F0704030504030204" pitchFamily="34" charset="77"/>
                <a:ea typeface="+mn-ea"/>
                <a:cs typeface="+mn-cs"/>
              </a:rPr>
              <a:t>SE BUSCA QUE LA ÉTICA SEA VIVENCIAL EN CADA COLABORADOR DEL MEP.</a:t>
            </a:r>
            <a:br>
              <a:rPr lang="es-CR" sz="2800" b="1" kern="1200" dirty="0">
                <a:solidFill>
                  <a:srgbClr val="FFC000"/>
                </a:solidFill>
                <a:effectLst/>
                <a:latin typeface="Arial Rounded MT Bold" panose="020F0704030504030204" pitchFamily="34" charset="77"/>
                <a:ea typeface="+mn-ea"/>
                <a:cs typeface="+mn-cs"/>
              </a:rPr>
            </a:br>
            <a:br>
              <a:rPr lang="es-CR" sz="2800" b="1" dirty="0">
                <a:solidFill>
                  <a:srgbClr val="FFC000"/>
                </a:solidFill>
                <a:latin typeface="Arial Rounded MT Bold" panose="020F0704030504030204" pitchFamily="34" charset="77"/>
                <a:ea typeface="+mn-ea"/>
                <a:cs typeface="+mn-cs"/>
              </a:rPr>
            </a:br>
            <a:endParaRPr lang="es-CR" sz="2200" dirty="0">
              <a:solidFill>
                <a:schemeClr val="tx1">
                  <a:lumMod val="50000"/>
                  <a:lumOff val="50000"/>
                </a:schemeClr>
              </a:solidFill>
              <a:latin typeface="+mn-lt"/>
              <a:ea typeface="+mn-ea"/>
              <a:cs typeface="Arial" charset="0"/>
            </a:endParaRPr>
          </a:p>
        </p:txBody>
      </p:sp>
    </p:spTree>
    <p:extLst>
      <p:ext uri="{BB962C8B-B14F-4D97-AF65-F5344CB8AC3E}">
        <p14:creationId xmlns:p14="http://schemas.microsoft.com/office/powerpoint/2010/main" val="414986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B390E8E-DF00-CA45-875A-0CD7DB5BD47F}"/>
              </a:ext>
              <a:ext uri="{C183D7F6-B498-43B3-948B-1728B52AA6E4}">
                <adec:decorative xmlns:adec="http://schemas.microsoft.com/office/drawing/2017/decorative" val="1"/>
              </a:ext>
            </a:extLst>
          </p:cNvPr>
          <p:cNvGrpSpPr/>
          <p:nvPr/>
        </p:nvGrpSpPr>
        <p:grpSpPr>
          <a:xfrm>
            <a:off x="-340962" y="0"/>
            <a:ext cx="12192000" cy="6503385"/>
            <a:chOff x="0" y="7946"/>
            <a:chExt cx="12192000" cy="6503385"/>
          </a:xfrm>
        </p:grpSpPr>
        <p:pic>
          <p:nvPicPr>
            <p:cNvPr id="11" name="Imagen 10">
              <a:extLst>
                <a:ext uri="{FF2B5EF4-FFF2-40B4-BE49-F238E27FC236}">
                  <a16:creationId xmlns:a16="http://schemas.microsoft.com/office/drawing/2014/main" id="{B018DAC5-8DDD-FD47-88E7-B0459D6A98B9}"/>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13" name="Gráfico 4">
              <a:extLst>
                <a:ext uri="{FF2B5EF4-FFF2-40B4-BE49-F238E27FC236}">
                  <a16:creationId xmlns:a16="http://schemas.microsoft.com/office/drawing/2014/main" id="{97BED3D0-732C-5E43-B7F1-F93D2908DB6E}"/>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5998687"/>
              <a:ext cx="803318" cy="512644"/>
            </a:xfrm>
            <a:prstGeom prst="rect">
              <a:avLst/>
            </a:prstGeom>
          </p:spPr>
        </p:pic>
      </p:grpSp>
      <p:grpSp>
        <p:nvGrpSpPr>
          <p:cNvPr id="2" name="Grupo 1">
            <a:extLst>
              <a:ext uri="{FF2B5EF4-FFF2-40B4-BE49-F238E27FC236}">
                <a16:creationId xmlns:a16="http://schemas.microsoft.com/office/drawing/2014/main" id="{1F4D5CB6-C343-1346-9A1E-E638941DAF9F}"/>
              </a:ext>
              <a:ext uri="{C183D7F6-B498-43B3-948B-1728B52AA6E4}">
                <adec:decorative xmlns:adec="http://schemas.microsoft.com/office/drawing/2017/decorative" val="1"/>
              </a:ext>
            </a:extLst>
          </p:cNvPr>
          <p:cNvGrpSpPr/>
          <p:nvPr/>
        </p:nvGrpSpPr>
        <p:grpSpPr>
          <a:xfrm>
            <a:off x="829005" y="2022514"/>
            <a:ext cx="2557541" cy="3643703"/>
            <a:chOff x="477313" y="1982182"/>
            <a:chExt cx="2557541" cy="3643703"/>
          </a:xfrm>
        </p:grpSpPr>
        <p:pic>
          <p:nvPicPr>
            <p:cNvPr id="6" name="Gráfico 5" descr="Grupo de personas">
              <a:extLst>
                <a:ext uri="{FF2B5EF4-FFF2-40B4-BE49-F238E27FC236}">
                  <a16:creationId xmlns:a16="http://schemas.microsoft.com/office/drawing/2014/main" id="{6DEB712E-8230-2345-9E3B-ADA424E03B99}"/>
                </a:ext>
              </a:extLst>
            </p:cNvPr>
            <p:cNvPicPr>
              <a:picLocks noChangeAspect="1"/>
            </p:cNvPicPr>
            <p:nvPr/>
          </p:nvPicPr>
          <p:blipFill>
            <a:blip/>
            <a:stretch>
              <a:fillRect/>
            </a:stretch>
          </p:blipFill>
          <p:spPr>
            <a:xfrm>
              <a:off x="477313" y="1982182"/>
              <a:ext cx="2247642" cy="1440796"/>
            </a:xfrm>
            <a:prstGeom prst="rect">
              <a:avLst/>
            </a:prstGeom>
          </p:spPr>
        </p:pic>
        <p:cxnSp>
          <p:nvCxnSpPr>
            <p:cNvPr id="7" name="Conector recto 6">
              <a:extLst>
                <a:ext uri="{FF2B5EF4-FFF2-40B4-BE49-F238E27FC236}">
                  <a16:creationId xmlns:a16="http://schemas.microsoft.com/office/drawing/2014/main" id="{0887C3F6-787D-D44D-A70E-E9E35EC1E38B}"/>
                </a:ext>
              </a:extLst>
            </p:cNvPr>
            <p:cNvCxnSpPr>
              <a:cxnSpLocks/>
            </p:cNvCxnSpPr>
            <p:nvPr/>
          </p:nvCxnSpPr>
          <p:spPr>
            <a:xfrm>
              <a:off x="3034854" y="1982182"/>
              <a:ext cx="0" cy="3643703"/>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grpSp>
      <p:sp>
        <p:nvSpPr>
          <p:cNvPr id="4" name="Elipse 3">
            <a:extLst>
              <a:ext uri="{FF2B5EF4-FFF2-40B4-BE49-F238E27FC236}">
                <a16:creationId xmlns:a16="http://schemas.microsoft.com/office/drawing/2014/main" id="{1B2F850E-DE16-4B28-ACB2-ECCD8ED526F8}"/>
              </a:ext>
            </a:extLst>
          </p:cNvPr>
          <p:cNvSpPr/>
          <p:nvPr/>
        </p:nvSpPr>
        <p:spPr>
          <a:xfrm>
            <a:off x="225084" y="3896751"/>
            <a:ext cx="2809770" cy="1806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Circular </a:t>
            </a:r>
          </a:p>
          <a:p>
            <a:pPr algn="ctr"/>
            <a:r>
              <a:rPr lang="es-CR" b="1" dirty="0"/>
              <a:t>DM-0023-06-2021 </a:t>
            </a:r>
          </a:p>
          <a:p>
            <a:pPr algn="ctr"/>
            <a:r>
              <a:rPr lang="es-CR" b="1" dirty="0"/>
              <a:t>29/06/2021</a:t>
            </a:r>
          </a:p>
        </p:txBody>
      </p:sp>
      <p:sp>
        <p:nvSpPr>
          <p:cNvPr id="8" name="Globo: flecha izquierda 7">
            <a:extLst>
              <a:ext uri="{FF2B5EF4-FFF2-40B4-BE49-F238E27FC236}">
                <a16:creationId xmlns:a16="http://schemas.microsoft.com/office/drawing/2014/main" id="{CCEEE8CA-54C6-4188-977F-C03CEE8ACF53}"/>
              </a:ext>
            </a:extLst>
          </p:cNvPr>
          <p:cNvSpPr/>
          <p:nvPr/>
        </p:nvSpPr>
        <p:spPr>
          <a:xfrm>
            <a:off x="8224909" y="1530144"/>
            <a:ext cx="3742007" cy="3126261"/>
          </a:xfrm>
          <a:prstGeom prst="leftArrowCallou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CR" sz="1400" b="1" kern="1200" dirty="0">
                <a:solidFill>
                  <a:schemeClr val="accent1">
                    <a:lumMod val="75000"/>
                  </a:schemeClr>
                </a:solidFill>
                <a:effectLst/>
                <a:latin typeface="Arial Rounded MT Bold" panose="020F0704030504030204" pitchFamily="34" charset="0"/>
                <a:ea typeface="+mj-ea"/>
                <a:cs typeface="+mj-cs"/>
              </a:rPr>
              <a:t>Objetivo </a:t>
            </a:r>
            <a:r>
              <a:rPr lang="es-CR" sz="1400" kern="1200" dirty="0">
                <a:solidFill>
                  <a:schemeClr val="tx1"/>
                </a:solidFill>
                <a:effectLst/>
                <a:latin typeface="Calibri" panose="020F0502020204030204" pitchFamily="34" charset="0"/>
                <a:ea typeface="+mj-ea"/>
                <a:cs typeface="Arial" panose="020B0604020202020204" pitchFamily="34" charset="0"/>
              </a:rPr>
              <a:t>Promover una cultura ética que cale en todo el quehacer institucional, orientada hacia la excelencia de las mejores prácticas, que permita el cumplimiento de objetivos y el fortalecimiento del sistema educativo.</a:t>
            </a:r>
            <a:endParaRPr lang="es-C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4"/>
          <a:stretch>
            <a:fillRect/>
          </a:stretch>
        </p:blipFill>
        <p:spPr>
          <a:xfrm>
            <a:off x="3937123" y="1652041"/>
            <a:ext cx="3454277" cy="3622537"/>
          </a:xfrm>
          <a:prstGeom prst="rect">
            <a:avLst/>
          </a:prstGeom>
        </p:spPr>
      </p:pic>
      <p:pic>
        <p:nvPicPr>
          <p:cNvPr id="10" name="Imagen 9"/>
          <p:cNvPicPr>
            <a:picLocks noChangeAspect="1"/>
          </p:cNvPicPr>
          <p:nvPr/>
        </p:nvPicPr>
        <p:blipFill>
          <a:blip r:embed="rId5"/>
          <a:stretch>
            <a:fillRect/>
          </a:stretch>
        </p:blipFill>
        <p:spPr>
          <a:xfrm>
            <a:off x="9100457" y="5990741"/>
            <a:ext cx="1368624" cy="671316"/>
          </a:xfrm>
          <a:prstGeom prst="rect">
            <a:avLst/>
          </a:prstGeom>
        </p:spPr>
      </p:pic>
    </p:spTree>
    <p:extLst>
      <p:ext uri="{BB962C8B-B14F-4D97-AF65-F5344CB8AC3E}">
        <p14:creationId xmlns:p14="http://schemas.microsoft.com/office/powerpoint/2010/main" val="270797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grpSp>
        <p:nvGrpSpPr>
          <p:cNvPr id="4" name="Grupo 3">
            <a:extLst>
              <a:ext uri="{FF2B5EF4-FFF2-40B4-BE49-F238E27FC236}">
                <a16:creationId xmlns:a16="http://schemas.microsoft.com/office/drawing/2014/main" id="{304F3E90-55BF-DE49-9337-0FF4285735C7}"/>
              </a:ext>
              <a:ext uri="{C183D7F6-B498-43B3-948B-1728B52AA6E4}">
                <adec:decorative xmlns:adec="http://schemas.microsoft.com/office/drawing/2017/decorative" val="1"/>
              </a:ext>
            </a:extLst>
          </p:cNvPr>
          <p:cNvGrpSpPr/>
          <p:nvPr/>
        </p:nvGrpSpPr>
        <p:grpSpPr>
          <a:xfrm>
            <a:off x="1085964" y="2131748"/>
            <a:ext cx="1456536" cy="1456536"/>
            <a:chOff x="1483815" y="2247622"/>
            <a:chExt cx="1456536" cy="1456536"/>
          </a:xfrm>
        </p:grpSpPr>
        <p:pic>
          <p:nvPicPr>
            <p:cNvPr id="19" name="Gráfico 18">
              <a:extLst>
                <a:ext uri="{FF2B5EF4-FFF2-40B4-BE49-F238E27FC236}">
                  <a16:creationId xmlns:a16="http://schemas.microsoft.com/office/drawing/2014/main" id="{ABD81884-2697-7D4F-8812-FD6CE32723E7}"/>
                </a:ext>
              </a:extLst>
            </p:cNvPr>
            <p:cNvPicPr>
              <a:picLocks noChangeAspect="1"/>
            </p:cNvPicPr>
            <p:nvPr/>
          </p:nvPicPr>
          <p:blipFill>
            <a:blip/>
            <a:stretch>
              <a:fillRect/>
            </a:stretch>
          </p:blipFill>
          <p:spPr>
            <a:xfrm>
              <a:off x="1754757" y="2430100"/>
              <a:ext cx="857601" cy="1055509"/>
            </a:xfrm>
            <a:prstGeom prst="rect">
              <a:avLst/>
            </a:prstGeom>
          </p:spPr>
        </p:pic>
        <p:sp>
          <p:nvSpPr>
            <p:cNvPr id="27" name="Google Shape;84;p14">
              <a:extLst>
                <a:ext uri="{FF2B5EF4-FFF2-40B4-BE49-F238E27FC236}">
                  <a16:creationId xmlns:a16="http://schemas.microsoft.com/office/drawing/2014/main" id="{73EC05D1-1CDA-AB4D-A57A-7F024873F768}"/>
                </a:ext>
              </a:extLst>
            </p:cNvPr>
            <p:cNvSpPr/>
            <p:nvPr/>
          </p:nvSpPr>
          <p:spPr>
            <a:xfrm>
              <a:off x="1483815" y="2247622"/>
              <a:ext cx="1456536" cy="1456536"/>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838200" y="839898"/>
            <a:ext cx="10515600" cy="850790"/>
          </a:xfrm>
        </p:spPr>
        <p:txBody>
          <a:bodyPr>
            <a:normAutofit fontScale="90000"/>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r>
              <a:rPr lang="es-CR" sz="3600" b="1" kern="1200" dirty="0">
                <a:solidFill>
                  <a:srgbClr val="4DB5E6"/>
                </a:solidFill>
                <a:effectLst/>
                <a:latin typeface="Arial Rounded MT Bold" panose="020F0704030504030204" pitchFamily="34" charset="77"/>
                <a:ea typeface="+mn-ea"/>
                <a:cs typeface="+mn-cs"/>
              </a:rPr>
              <a:t>ASPIRACIONES DE LA POLÍTICA ÉTICA</a:t>
            </a: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
        <p:nvSpPr>
          <p:cNvPr id="5" name="Marcador de contenido 4"/>
          <p:cNvSpPr>
            <a:spLocks noGrp="1"/>
          </p:cNvSpPr>
          <p:nvPr>
            <p:ph idx="1"/>
          </p:nvPr>
        </p:nvSpPr>
        <p:spPr/>
        <p:txBody>
          <a:bodyPr/>
          <a:lstStyle/>
          <a:p>
            <a:endParaRPr lang="es-CR" dirty="0"/>
          </a:p>
          <a:p>
            <a:pPr lvl="3" algn="just"/>
            <a:r>
              <a:rPr lang="es-CR" sz="4000" dirty="0"/>
              <a:t>Instrumento para el mejoramiento de la gestión ética</a:t>
            </a:r>
          </a:p>
          <a:p>
            <a:pPr lvl="3" algn="just"/>
            <a:r>
              <a:rPr lang="es-CR" sz="4000" dirty="0"/>
              <a:t>Rango de acción 2021 – 2030</a:t>
            </a:r>
          </a:p>
          <a:p>
            <a:pPr lvl="3" algn="just"/>
            <a:r>
              <a:rPr lang="es-CR" sz="4000" dirty="0"/>
              <a:t>Necesidades Diagnostico de Oportunidad</a:t>
            </a:r>
          </a:p>
        </p:txBody>
      </p:sp>
      <p:pic>
        <p:nvPicPr>
          <p:cNvPr id="6" name="Imagen 5"/>
          <p:cNvPicPr>
            <a:picLocks noChangeAspect="1"/>
          </p:cNvPicPr>
          <p:nvPr/>
        </p:nvPicPr>
        <p:blipFill>
          <a:blip r:embed="rId5"/>
          <a:stretch>
            <a:fillRect/>
          </a:stretch>
        </p:blipFill>
        <p:spPr>
          <a:xfrm>
            <a:off x="10831286" y="974835"/>
            <a:ext cx="1289221" cy="704961"/>
          </a:xfrm>
          <a:prstGeom prst="rect">
            <a:avLst/>
          </a:prstGeom>
        </p:spPr>
      </p:pic>
    </p:spTree>
    <p:extLst>
      <p:ext uri="{BB962C8B-B14F-4D97-AF65-F5344CB8AC3E}">
        <p14:creationId xmlns:p14="http://schemas.microsoft.com/office/powerpoint/2010/main" val="208551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5F49279-C4E2-B84E-B01A-624EB7D3434C}"/>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6" name="Gráfico 4">
              <a:extLst>
                <a:ext uri="{FF2B5EF4-FFF2-40B4-BE49-F238E27FC236}">
                  <a16:creationId xmlns:a16="http://schemas.microsoft.com/office/drawing/2014/main" id="{E6C86DA3-500D-804C-8375-D5FD9B160EBC}"/>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1237185" y="254102"/>
              <a:ext cx="650016" cy="414813"/>
            </a:xfrm>
            <a:prstGeom prst="rect">
              <a:avLst/>
            </a:prstGeom>
          </p:spPr>
        </p:pic>
        <p:pic>
          <p:nvPicPr>
            <p:cNvPr id="8" name="Imagen 7">
              <a:extLst>
                <a:ext uri="{FF2B5EF4-FFF2-40B4-BE49-F238E27FC236}">
                  <a16:creationId xmlns:a16="http://schemas.microsoft.com/office/drawing/2014/main" id="{853F1442-325E-B240-8925-C10166CF1319}"/>
                </a:ext>
                <a:ext uri="{C183D7F6-B498-43B3-948B-1728B52AA6E4}">
                  <adec:decorative xmlns:adec="http://schemas.microsoft.com/office/drawing/2017/decorative" val="1"/>
                </a:ext>
              </a:extLst>
            </p:cNvPr>
            <p:cNvPicPr>
              <a:picLocks noChangeAspect="1"/>
            </p:cNvPicPr>
            <p:nvPr/>
          </p:nvPicPr>
          <p:blipFill rotWithShape="1">
            <a:blip r:embed="rId3"/>
            <a:srcRect t="76710" b="7174"/>
            <a:stretch/>
          </p:blipFill>
          <p:spPr>
            <a:xfrm>
              <a:off x="0" y="5689948"/>
              <a:ext cx="12192000" cy="1168052"/>
            </a:xfrm>
            <a:prstGeom prst="rect">
              <a:avLst/>
            </a:prstGeom>
          </p:spPr>
        </p:pic>
      </p:grpSp>
      <p:sp>
        <p:nvSpPr>
          <p:cNvPr id="5" name="Título 4">
            <a:extLst>
              <a:ext uri="{FF2B5EF4-FFF2-40B4-BE49-F238E27FC236}">
                <a16:creationId xmlns:a16="http://schemas.microsoft.com/office/drawing/2014/main" id="{FD43931D-AD75-B046-9EDD-06A0B9DF68B3}"/>
              </a:ext>
            </a:extLst>
          </p:cNvPr>
          <p:cNvSpPr>
            <a:spLocks noGrp="1"/>
          </p:cNvSpPr>
          <p:nvPr>
            <p:ph type="title"/>
          </p:nvPr>
        </p:nvSpPr>
        <p:spPr>
          <a:xfrm>
            <a:off x="634999" y="615015"/>
            <a:ext cx="10515600" cy="662781"/>
          </a:xfrm>
        </p:spPr>
        <p:txBody>
          <a:bodyPr>
            <a:normAutofit/>
          </a:bodyPr>
          <a:lstStyle/>
          <a:p>
            <a:pPr algn="ctr"/>
            <a:r>
              <a:rPr lang="es-CR" sz="3600" b="1" kern="600" dirty="0">
                <a:solidFill>
                  <a:srgbClr val="4DB5E6"/>
                </a:solidFill>
                <a:latin typeface="+mn-lt"/>
                <a:ea typeface="+mn-ea"/>
                <a:cs typeface="+mn-cs"/>
              </a:rPr>
              <a:t>EJES DE ACCIÓN</a:t>
            </a:r>
          </a:p>
        </p:txBody>
      </p:sp>
      <p:sp>
        <p:nvSpPr>
          <p:cNvPr id="10" name="Título 12">
            <a:extLst>
              <a:ext uri="{FF2B5EF4-FFF2-40B4-BE49-F238E27FC236}">
                <a16:creationId xmlns:a16="http://schemas.microsoft.com/office/drawing/2014/main" id="{EA2B6A36-8B1B-F94D-9021-AA3C807CC287}"/>
              </a:ext>
            </a:extLst>
          </p:cNvPr>
          <p:cNvSpPr txBox="1">
            <a:spLocks/>
          </p:cNvSpPr>
          <p:nvPr/>
        </p:nvSpPr>
        <p:spPr>
          <a:xfrm>
            <a:off x="634999" y="1173997"/>
            <a:ext cx="10922002" cy="4510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endParaRPr lang="es-CR" sz="2000" dirty="0">
              <a:solidFill>
                <a:schemeClr val="tx1">
                  <a:lumMod val="50000"/>
                  <a:lumOff val="50000"/>
                </a:schemeClr>
              </a:solidFill>
              <a:latin typeface="+mn-lt"/>
              <a:cs typeface="Arial" charset="0"/>
            </a:endParaRPr>
          </a:p>
        </p:txBody>
      </p:sp>
      <p:graphicFrame>
        <p:nvGraphicFramePr>
          <p:cNvPr id="12" name="Diagrama 11"/>
          <p:cNvGraphicFramePr/>
          <p:nvPr/>
        </p:nvGraphicFramePr>
        <p:xfrm>
          <a:off x="2032000" y="1621971"/>
          <a:ext cx="8128000" cy="406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n 12"/>
          <p:cNvPicPr>
            <a:picLocks noChangeAspect="1"/>
          </p:cNvPicPr>
          <p:nvPr/>
        </p:nvPicPr>
        <p:blipFill>
          <a:blip r:embed="rId9"/>
          <a:stretch>
            <a:fillRect/>
          </a:stretch>
        </p:blipFill>
        <p:spPr>
          <a:xfrm>
            <a:off x="10668000" y="716060"/>
            <a:ext cx="1371600" cy="733823"/>
          </a:xfrm>
          <a:prstGeom prst="rect">
            <a:avLst/>
          </a:prstGeom>
        </p:spPr>
      </p:pic>
    </p:spTree>
    <p:extLst>
      <p:ext uri="{BB962C8B-B14F-4D97-AF65-F5344CB8AC3E}">
        <p14:creationId xmlns:p14="http://schemas.microsoft.com/office/powerpoint/2010/main" val="49752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9D18B18-EF94-4C46-ACC9-13E4ECD3872F}"/>
              </a:ext>
              <a:ext uri="{C183D7F6-B498-43B3-948B-1728B52AA6E4}">
                <adec:decorative xmlns:adec="http://schemas.microsoft.com/office/drawing/2017/decorative" val="1"/>
              </a:ext>
            </a:extLst>
          </p:cNvPr>
          <p:cNvGrpSpPr/>
          <p:nvPr/>
        </p:nvGrpSpPr>
        <p:grpSpPr>
          <a:xfrm>
            <a:off x="0" y="-28135"/>
            <a:ext cx="12192000" cy="6503385"/>
            <a:chOff x="0" y="7946"/>
            <a:chExt cx="12192000" cy="6503385"/>
          </a:xfrm>
        </p:grpSpPr>
        <p:pic>
          <p:nvPicPr>
            <p:cNvPr id="6" name="Imagen 5">
              <a:extLst>
                <a:ext uri="{FF2B5EF4-FFF2-40B4-BE49-F238E27FC236}">
                  <a16:creationId xmlns:a16="http://schemas.microsoft.com/office/drawing/2014/main" id="{C0E43FD9-5551-EF48-8481-68A3756FBB10}"/>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7" name="Gráfico 4">
              <a:extLst>
                <a:ext uri="{FF2B5EF4-FFF2-40B4-BE49-F238E27FC236}">
                  <a16:creationId xmlns:a16="http://schemas.microsoft.com/office/drawing/2014/main" id="{0EF783C0-72EE-B541-88BC-57DAA13A5D7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8" name="Título 7">
            <a:extLst>
              <a:ext uri="{FF2B5EF4-FFF2-40B4-BE49-F238E27FC236}">
                <a16:creationId xmlns:a16="http://schemas.microsoft.com/office/drawing/2014/main" id="{808A33E3-30F0-0B4D-B15A-88BD8D096E01}"/>
              </a:ext>
            </a:extLst>
          </p:cNvPr>
          <p:cNvSpPr>
            <a:spLocks noGrp="1"/>
          </p:cNvSpPr>
          <p:nvPr>
            <p:ph type="title"/>
          </p:nvPr>
        </p:nvSpPr>
        <p:spPr>
          <a:xfrm>
            <a:off x="650927" y="1137286"/>
            <a:ext cx="11108257" cy="621305"/>
          </a:xfrm>
        </p:spPr>
        <p:txBody>
          <a:bodyPr>
            <a:normAutofit fontScale="90000"/>
          </a:bodyPr>
          <a:lstStyle/>
          <a:p>
            <a:pPr algn="ctr" defTabSz="457200"/>
            <a:r>
              <a:rPr lang="es-CR" sz="3600" b="1" kern="600" dirty="0">
                <a:solidFill>
                  <a:srgbClr val="4DB5E6"/>
                </a:solidFill>
                <a:latin typeface="+mn-lt"/>
                <a:ea typeface="+mn-ea"/>
                <a:cs typeface="+mn-cs"/>
              </a:rPr>
              <a:t>Integrantes de la Comisión de Ética y Valores:</a:t>
            </a:r>
            <a:br>
              <a:rPr lang="es-CR" sz="3600" b="1" kern="600" dirty="0">
                <a:solidFill>
                  <a:srgbClr val="4DB5E6"/>
                </a:solidFill>
                <a:latin typeface="+mn-lt"/>
                <a:ea typeface="+mn-ea"/>
                <a:cs typeface="+mn-cs"/>
              </a:rPr>
            </a:br>
            <a:r>
              <a:rPr lang="es-CR" sz="3600" b="1" kern="600" dirty="0">
                <a:solidFill>
                  <a:srgbClr val="4DB5E6"/>
                </a:solidFill>
                <a:latin typeface="+mn-lt"/>
                <a:ea typeface="+mn-ea"/>
                <a:cs typeface="+mn-cs"/>
              </a:rPr>
              <a:t>Resolución No. 659-MEP-2016</a:t>
            </a:r>
          </a:p>
        </p:txBody>
      </p:sp>
      <p:sp>
        <p:nvSpPr>
          <p:cNvPr id="10" name="Marcador de contenido 2">
            <a:extLst>
              <a:ext uri="{FF2B5EF4-FFF2-40B4-BE49-F238E27FC236}">
                <a16:creationId xmlns:a16="http://schemas.microsoft.com/office/drawing/2014/main" id="{1F8AFF70-86C1-D44A-80C3-0B33D236F00C}"/>
              </a:ext>
            </a:extLst>
          </p:cNvPr>
          <p:cNvSpPr>
            <a:spLocks noGrp="1"/>
          </p:cNvSpPr>
          <p:nvPr>
            <p:ph idx="1"/>
          </p:nvPr>
        </p:nvSpPr>
        <p:spPr>
          <a:xfrm>
            <a:off x="650928" y="1724640"/>
            <a:ext cx="11220773" cy="4552173"/>
          </a:xfrm>
        </p:spPr>
        <p:txBody>
          <a:bodyPr>
            <a:noAutofit/>
          </a:bodyPr>
          <a:lstStyle/>
          <a:p>
            <a:pPr marL="457200" indent="-457200">
              <a:lnSpc>
                <a:spcPts val="3000"/>
              </a:lnSpc>
              <a:buAutoNum type="arabicPeriod"/>
            </a:pPr>
            <a:r>
              <a:rPr lang="es-CR" sz="2000" dirty="0">
                <a:solidFill>
                  <a:schemeClr val="tx1">
                    <a:lumMod val="50000"/>
                    <a:lumOff val="50000"/>
                  </a:schemeClr>
                </a:solidFill>
                <a:cs typeface="Arial" charset="0"/>
              </a:rPr>
              <a:t>Silvia P. Sáenz Soto, Coordinadora.</a:t>
            </a:r>
          </a:p>
          <a:p>
            <a:pPr marL="457200" indent="-457200">
              <a:lnSpc>
                <a:spcPts val="3000"/>
              </a:lnSpc>
              <a:buAutoNum type="arabicPeriod"/>
            </a:pPr>
            <a:r>
              <a:rPr lang="es-CR" sz="2000" dirty="0">
                <a:solidFill>
                  <a:schemeClr val="tx1">
                    <a:lumMod val="50000"/>
                    <a:lumOff val="50000"/>
                  </a:schemeClr>
                </a:solidFill>
                <a:cs typeface="Arial" charset="0"/>
              </a:rPr>
              <a:t>Tatiana Marín Corrales, Departamento de Control Interno, Dirección de Planificación Institucional.</a:t>
            </a:r>
          </a:p>
          <a:p>
            <a:pPr marL="457200" indent="-457200">
              <a:lnSpc>
                <a:spcPts val="3000"/>
              </a:lnSpc>
              <a:buAutoNum type="arabicPeriod"/>
            </a:pPr>
            <a:r>
              <a:rPr lang="es-CR" sz="2000" dirty="0">
                <a:solidFill>
                  <a:schemeClr val="tx1">
                    <a:lumMod val="50000"/>
                    <a:lumOff val="50000"/>
                  </a:schemeClr>
                </a:solidFill>
                <a:cs typeface="Arial" charset="0"/>
              </a:rPr>
              <a:t>Wilber Ching Sojo, Oficial Mayor.</a:t>
            </a:r>
          </a:p>
          <a:p>
            <a:pPr marL="457200" indent="-457200">
              <a:lnSpc>
                <a:spcPts val="3000"/>
              </a:lnSpc>
              <a:buAutoNum type="arabicPeriod"/>
            </a:pPr>
            <a:r>
              <a:rPr lang="es-CR" sz="2000" dirty="0">
                <a:solidFill>
                  <a:schemeClr val="tx1">
                    <a:lumMod val="50000"/>
                    <a:lumOff val="50000"/>
                  </a:schemeClr>
                </a:solidFill>
                <a:cs typeface="Arial" charset="0"/>
              </a:rPr>
              <a:t>María Roxana Soto Castro, Asesora Despacho de la Ministra y Secretaria de la Comisión .</a:t>
            </a:r>
          </a:p>
          <a:p>
            <a:pPr marL="457200" indent="-457200">
              <a:lnSpc>
                <a:spcPts val="3000"/>
              </a:lnSpc>
              <a:buAutoNum type="arabicPeriod"/>
            </a:pPr>
            <a:r>
              <a:rPr lang="es-CR" sz="2000" dirty="0">
                <a:solidFill>
                  <a:schemeClr val="tx1">
                    <a:lumMod val="50000"/>
                    <a:lumOff val="50000"/>
                  </a:schemeClr>
                </a:solidFill>
                <a:cs typeface="Arial" charset="0"/>
              </a:rPr>
              <a:t>María Vanessa Ramírez Calderón, Jefa Unidad de Gestión Administrativa y Logística y Unidad de Gestión de la Calidad de la Dirección de Recursos Humanos.</a:t>
            </a:r>
          </a:p>
          <a:p>
            <a:pPr marL="0" indent="0">
              <a:lnSpc>
                <a:spcPts val="3000"/>
              </a:lnSpc>
              <a:buNone/>
            </a:pPr>
            <a:r>
              <a:rPr lang="es-CR" sz="2000" dirty="0"/>
              <a:t>           Art. 4</a:t>
            </a:r>
          </a:p>
        </p:txBody>
      </p:sp>
      <p:sp>
        <p:nvSpPr>
          <p:cNvPr id="3" name="Elipse 2">
            <a:extLst>
              <a:ext uri="{FF2B5EF4-FFF2-40B4-BE49-F238E27FC236}">
                <a16:creationId xmlns:a16="http://schemas.microsoft.com/office/drawing/2014/main" id="{51517057-F212-4089-9B31-A42A36BBBA3C}"/>
              </a:ext>
            </a:extLst>
          </p:cNvPr>
          <p:cNvSpPr/>
          <p:nvPr/>
        </p:nvSpPr>
        <p:spPr>
          <a:xfrm>
            <a:off x="3555111" y="5099410"/>
            <a:ext cx="3332609" cy="1670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600" b="1" dirty="0"/>
              <a:t>27 Enlaces Regionales</a:t>
            </a:r>
          </a:p>
        </p:txBody>
      </p:sp>
      <p:cxnSp>
        <p:nvCxnSpPr>
          <p:cNvPr id="5" name="Conector: angular 4">
            <a:extLst>
              <a:ext uri="{FF2B5EF4-FFF2-40B4-BE49-F238E27FC236}">
                <a16:creationId xmlns:a16="http://schemas.microsoft.com/office/drawing/2014/main" id="{67F66763-83B6-4F5C-B70B-15F7C2BC72FD}"/>
              </a:ext>
            </a:extLst>
          </p:cNvPr>
          <p:cNvCxnSpPr/>
          <p:nvPr/>
        </p:nvCxnSpPr>
        <p:spPr>
          <a:xfrm>
            <a:off x="1258958" y="5244107"/>
            <a:ext cx="2138289" cy="47660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F13E679E-C3D3-4B3D-A0EC-8A84F85BE1D3}"/>
              </a:ext>
            </a:extLst>
          </p:cNvPr>
          <p:cNvSpPr/>
          <p:nvPr/>
        </p:nvSpPr>
        <p:spPr>
          <a:xfrm>
            <a:off x="7188591" y="5099411"/>
            <a:ext cx="3654760" cy="1670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000" b="1" dirty="0"/>
              <a:t>20 Enlaces Oficinas Centrales</a:t>
            </a:r>
          </a:p>
        </p:txBody>
      </p:sp>
    </p:spTree>
    <p:extLst>
      <p:ext uri="{BB962C8B-B14F-4D97-AF65-F5344CB8AC3E}">
        <p14:creationId xmlns:p14="http://schemas.microsoft.com/office/powerpoint/2010/main" val="11413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0"/>
            <a:ext cx="12192000"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2811961" y="2131748"/>
            <a:ext cx="8023133" cy="2953599"/>
          </a:xfrm>
        </p:spPr>
        <p:txBody>
          <a:bodyPr>
            <a:normAutofit/>
          </a:bodyPr>
          <a:lstStyle/>
          <a:p>
            <a:pPr marL="0" marR="0" lvl="0" indent="0" algn="l" defTabSz="914400" rtl="0" eaLnBrk="1" fontAlgn="auto" latinLnBrk="0" hangingPunct="1">
              <a:lnSpc>
                <a:spcPts val="3000"/>
              </a:lnSpc>
              <a:spcBef>
                <a:spcPct val="0"/>
              </a:spcBef>
              <a:spcAft>
                <a:spcPts val="0"/>
              </a:spcAft>
              <a:buClrTx/>
              <a:buSzTx/>
              <a:buFontTx/>
              <a:buNone/>
              <a:tabLst/>
              <a:defRPr/>
            </a:pP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endParaRPr lang="es-CR" sz="2400" dirty="0">
              <a:solidFill>
                <a:schemeClr val="tx1">
                  <a:lumMod val="50000"/>
                  <a:lumOff val="50000"/>
                </a:schemeClr>
              </a:solidFill>
              <a:latin typeface="+mn-lt"/>
              <a:cs typeface="Arial" charset="0"/>
            </a:endParaRPr>
          </a:p>
        </p:txBody>
      </p:sp>
      <p:graphicFrame>
        <p:nvGraphicFramePr>
          <p:cNvPr id="6" name="Diagrama 5"/>
          <p:cNvGraphicFramePr/>
          <p:nvPr/>
        </p:nvGraphicFramePr>
        <p:xfrm>
          <a:off x="2032000" y="1273629"/>
          <a:ext cx="8128000" cy="4864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p:cNvPicPr>
            <a:picLocks noChangeAspect="1"/>
          </p:cNvPicPr>
          <p:nvPr/>
        </p:nvPicPr>
        <p:blipFill>
          <a:blip r:embed="rId10"/>
          <a:stretch>
            <a:fillRect/>
          </a:stretch>
        </p:blipFill>
        <p:spPr>
          <a:xfrm>
            <a:off x="10598501" y="936585"/>
            <a:ext cx="1518049" cy="859611"/>
          </a:xfrm>
          <a:prstGeom prst="rect">
            <a:avLst/>
          </a:prstGeom>
        </p:spPr>
      </p:pic>
    </p:spTree>
    <p:extLst>
      <p:ext uri="{BB962C8B-B14F-4D97-AF65-F5344CB8AC3E}">
        <p14:creationId xmlns:p14="http://schemas.microsoft.com/office/powerpoint/2010/main" val="148247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C4FC187-3207-134A-BB28-BD2CF6F4CB59}"/>
              </a:ext>
              <a:ext uri="{C183D7F6-B498-43B3-948B-1728B52AA6E4}">
                <adec:decorative xmlns:adec="http://schemas.microsoft.com/office/drawing/2017/decorative" val="1"/>
              </a:ext>
            </a:extLst>
          </p:cNvPr>
          <p:cNvGrpSpPr/>
          <p:nvPr/>
        </p:nvGrpSpPr>
        <p:grpSpPr>
          <a:xfrm>
            <a:off x="8398941" y="327254"/>
            <a:ext cx="3793059" cy="6538365"/>
            <a:chOff x="8398941" y="327254"/>
            <a:chExt cx="3793059" cy="6538365"/>
          </a:xfrm>
        </p:grpSpPr>
        <p:pic>
          <p:nvPicPr>
            <p:cNvPr id="5" name="Imagen 4">
              <a:extLst>
                <a:ext uri="{FF2B5EF4-FFF2-40B4-BE49-F238E27FC236}">
                  <a16:creationId xmlns:a16="http://schemas.microsoft.com/office/drawing/2014/main" id="{CFA05AA4-6739-8544-A666-297420B437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8941" y="5024062"/>
              <a:ext cx="3793059" cy="1841557"/>
            </a:xfrm>
            <a:prstGeom prst="rect">
              <a:avLst/>
            </a:prstGeom>
          </p:spPr>
        </p:pic>
        <p:pic>
          <p:nvPicPr>
            <p:cNvPr id="6" name="Gráfico 4">
              <a:extLst>
                <a:ext uri="{FF2B5EF4-FFF2-40B4-BE49-F238E27FC236}">
                  <a16:creationId xmlns:a16="http://schemas.microsoft.com/office/drawing/2014/main" id="{395957E8-074A-554F-B87B-53F71A09B019}"/>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sp>
        <p:nvSpPr>
          <p:cNvPr id="4" name="Título 3">
            <a:extLst>
              <a:ext uri="{FF2B5EF4-FFF2-40B4-BE49-F238E27FC236}">
                <a16:creationId xmlns:a16="http://schemas.microsoft.com/office/drawing/2014/main" id="{B4894F1C-0A8D-CF42-8205-E3806130B2F1}"/>
              </a:ext>
            </a:extLst>
          </p:cNvPr>
          <p:cNvSpPr>
            <a:spLocks noGrp="1"/>
          </p:cNvSpPr>
          <p:nvPr>
            <p:ph type="title"/>
          </p:nvPr>
        </p:nvSpPr>
        <p:spPr>
          <a:xfrm>
            <a:off x="2339163" y="3636335"/>
            <a:ext cx="2254102" cy="574158"/>
          </a:xfrm>
        </p:spPr>
        <p:txBody>
          <a:bodyPr>
            <a:normAutofit/>
          </a:bodyPr>
          <a:lstStyle/>
          <a:p>
            <a:pPr marL="0" marR="0" lvl="0" indent="0" algn="l" defTabSz="914400" rtl="0" eaLnBrk="1" fontAlgn="auto" latinLnBrk="0" hangingPunct="1">
              <a:lnSpc>
                <a:spcPts val="3000"/>
              </a:lnSpc>
              <a:spcBef>
                <a:spcPct val="0"/>
              </a:spcBef>
              <a:spcAft>
                <a:spcPts val="0"/>
              </a:spcAft>
              <a:buClrTx/>
              <a:buSzTx/>
              <a:buFontTx/>
              <a:buNone/>
              <a:tabLst/>
              <a:defRPr/>
            </a:pPr>
            <a:endParaRPr lang="es-CR" sz="2200" dirty="0">
              <a:solidFill>
                <a:schemeClr val="tx1">
                  <a:lumMod val="50000"/>
                  <a:lumOff val="50000"/>
                </a:schemeClr>
              </a:solidFill>
              <a:latin typeface="+mn-lt"/>
              <a:ea typeface="+mn-ea"/>
              <a:cs typeface="Arial" charset="0"/>
            </a:endParaRPr>
          </a:p>
        </p:txBody>
      </p:sp>
      <p:graphicFrame>
        <p:nvGraphicFramePr>
          <p:cNvPr id="8" name="Diagrama 7"/>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p:cNvPicPr>
            <a:picLocks noChangeAspect="1"/>
          </p:cNvPicPr>
          <p:nvPr/>
        </p:nvPicPr>
        <p:blipFill>
          <a:blip r:embed="rId9"/>
          <a:stretch>
            <a:fillRect/>
          </a:stretch>
        </p:blipFill>
        <p:spPr>
          <a:xfrm>
            <a:off x="10689771" y="1045029"/>
            <a:ext cx="1402492" cy="772885"/>
          </a:xfrm>
          <a:prstGeom prst="rect">
            <a:avLst/>
          </a:prstGeom>
        </p:spPr>
      </p:pic>
    </p:spTree>
    <p:extLst>
      <p:ext uri="{BB962C8B-B14F-4D97-AF65-F5344CB8AC3E}">
        <p14:creationId xmlns:p14="http://schemas.microsoft.com/office/powerpoint/2010/main" val="193278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DB1EC5-F411-4349-A682-A310D36D45FA}"/>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1237185" y="254102"/>
              <a:ext cx="650016" cy="414813"/>
            </a:xfrm>
            <a:prstGeom prst="rect">
              <a:avLst/>
            </a:prstGeom>
          </p:spPr>
        </p:pic>
      </p:grpSp>
      <p:sp>
        <p:nvSpPr>
          <p:cNvPr id="4" name="Título 3">
            <a:extLst>
              <a:ext uri="{FF2B5EF4-FFF2-40B4-BE49-F238E27FC236}">
                <a16:creationId xmlns:a16="http://schemas.microsoft.com/office/drawing/2014/main" id="{B6688BAF-D27A-F64E-8536-17B2D83FF5E8}"/>
              </a:ext>
            </a:extLst>
          </p:cNvPr>
          <p:cNvSpPr>
            <a:spLocks noGrp="1"/>
          </p:cNvSpPr>
          <p:nvPr>
            <p:ph type="title"/>
          </p:nvPr>
        </p:nvSpPr>
        <p:spPr>
          <a:xfrm>
            <a:off x="2126512" y="2955851"/>
            <a:ext cx="3306726" cy="563526"/>
          </a:xfrm>
        </p:spPr>
        <p:txBody>
          <a:bodyPr>
            <a:normAutofit/>
          </a:bodyPr>
          <a:lstStyle/>
          <a:p>
            <a:pPr rtl="0" eaLnBrk="1" latinLnBrk="0" hangingPunct="1">
              <a:lnSpc>
                <a:spcPts val="3000"/>
              </a:lnSpc>
            </a:pPr>
            <a:endParaRPr lang="es-CR" dirty="0">
              <a:effectLst/>
            </a:endParaRPr>
          </a:p>
        </p:txBody>
      </p:sp>
      <p:graphicFrame>
        <p:nvGraphicFramePr>
          <p:cNvPr id="5" name="Diagrama 4"/>
          <p:cNvGraphicFramePr/>
          <p:nvPr>
            <p:extLst>
              <p:ext uri="{D42A27DB-BD31-4B8C-83A1-F6EECF244321}">
                <p14:modId xmlns:p14="http://schemas.microsoft.com/office/powerpoint/2010/main" val="433610816"/>
              </p:ext>
            </p:extLst>
          </p:nvPr>
        </p:nvGraphicFramePr>
        <p:xfrm>
          <a:off x="2032000" y="719666"/>
          <a:ext cx="8128000" cy="4516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p:cNvPicPr>
            <a:picLocks noChangeAspect="1"/>
          </p:cNvPicPr>
          <p:nvPr/>
        </p:nvPicPr>
        <p:blipFill>
          <a:blip r:embed="rId9"/>
          <a:stretch>
            <a:fillRect/>
          </a:stretch>
        </p:blipFill>
        <p:spPr>
          <a:xfrm>
            <a:off x="10689771" y="925113"/>
            <a:ext cx="1382638" cy="859611"/>
          </a:xfrm>
          <a:prstGeom prst="rect">
            <a:avLst/>
          </a:prstGeom>
        </p:spPr>
      </p:pic>
    </p:spTree>
    <p:extLst>
      <p:ext uri="{BB962C8B-B14F-4D97-AF65-F5344CB8AC3E}">
        <p14:creationId xmlns:p14="http://schemas.microsoft.com/office/powerpoint/2010/main" val="368547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1DB1EC5-F411-4349-A682-A310D36D45FA}"/>
              </a:ext>
              <a:ext uri="{C183D7F6-B498-43B3-948B-1728B52AA6E4}">
                <adec:decorative xmlns:adec="http://schemas.microsoft.com/office/drawing/2017/decorative" val="1"/>
              </a:ext>
            </a:extLst>
          </p:cNvPr>
          <p:cNvGrpSpPr/>
          <p:nvPr/>
        </p:nvGrpSpPr>
        <p:grpSpPr>
          <a:xfrm>
            <a:off x="0" y="97971"/>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1237185" y="254102"/>
              <a:ext cx="650016" cy="414813"/>
            </a:xfrm>
            <a:prstGeom prst="rect">
              <a:avLst/>
            </a:prstGeom>
          </p:spPr>
        </p:pic>
      </p:grpSp>
      <p:sp>
        <p:nvSpPr>
          <p:cNvPr id="4" name="Título 3">
            <a:extLst>
              <a:ext uri="{FF2B5EF4-FFF2-40B4-BE49-F238E27FC236}">
                <a16:creationId xmlns:a16="http://schemas.microsoft.com/office/drawing/2014/main" id="{B6688BAF-D27A-F64E-8536-17B2D83FF5E8}"/>
              </a:ext>
            </a:extLst>
          </p:cNvPr>
          <p:cNvSpPr>
            <a:spLocks noGrp="1"/>
          </p:cNvSpPr>
          <p:nvPr>
            <p:ph type="title"/>
          </p:nvPr>
        </p:nvSpPr>
        <p:spPr>
          <a:xfrm>
            <a:off x="1552353" y="3030279"/>
            <a:ext cx="2604977" cy="701749"/>
          </a:xfrm>
        </p:spPr>
        <p:txBody>
          <a:bodyPr>
            <a:normAutofit/>
          </a:bodyPr>
          <a:lstStyle/>
          <a:p>
            <a:pPr rtl="0" eaLnBrk="1" latinLnBrk="0" hangingPunct="1">
              <a:lnSpc>
                <a:spcPts val="3000"/>
              </a:lnSpc>
            </a:pPr>
            <a:endParaRPr lang="es-CR" dirty="0">
              <a:effectLst/>
            </a:endParaRPr>
          </a:p>
        </p:txBody>
      </p:sp>
      <p:graphicFrame>
        <p:nvGraphicFramePr>
          <p:cNvPr id="5" name="Diagrama 4"/>
          <p:cNvGraphicFramePr/>
          <p:nvPr>
            <p:extLst>
              <p:ext uri="{D42A27DB-BD31-4B8C-83A1-F6EECF244321}">
                <p14:modId xmlns:p14="http://schemas.microsoft.com/office/powerpoint/2010/main" val="3594900804"/>
              </p:ext>
            </p:extLst>
          </p:nvPr>
        </p:nvGraphicFramePr>
        <p:xfrm>
          <a:off x="851867" y="1967023"/>
          <a:ext cx="9492343" cy="3269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p:cNvPicPr>
            <a:picLocks noChangeAspect="1"/>
          </p:cNvPicPr>
          <p:nvPr/>
        </p:nvPicPr>
        <p:blipFill>
          <a:blip r:embed="rId9"/>
          <a:stretch>
            <a:fillRect/>
          </a:stretch>
        </p:blipFill>
        <p:spPr>
          <a:xfrm>
            <a:off x="10678886" y="968389"/>
            <a:ext cx="1393523" cy="859611"/>
          </a:xfrm>
          <a:prstGeom prst="rect">
            <a:avLst/>
          </a:prstGeom>
        </p:spPr>
      </p:pic>
    </p:spTree>
    <p:extLst>
      <p:ext uri="{BB962C8B-B14F-4D97-AF65-F5344CB8AC3E}">
        <p14:creationId xmlns:p14="http://schemas.microsoft.com/office/powerpoint/2010/main" val="34206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0" y="-148297"/>
            <a:ext cx="13476849" cy="7006297"/>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838200" y="839898"/>
            <a:ext cx="10515600" cy="850790"/>
          </a:xfrm>
        </p:spPr>
        <p:txBody>
          <a:bodyPr>
            <a:normAutofit fontScale="90000"/>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r>
              <a:rPr lang="es-CR" sz="3600" b="1" kern="1200" dirty="0">
                <a:solidFill>
                  <a:srgbClr val="4DB5E6"/>
                </a:solidFill>
                <a:effectLst/>
                <a:latin typeface="Arial Rounded MT Bold" panose="020F0704030504030204" pitchFamily="34" charset="77"/>
                <a:ea typeface="+mn-ea"/>
                <a:cs typeface="+mn-cs"/>
              </a:rPr>
              <a:t>LOGROS 2021</a:t>
            </a: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
        <p:nvSpPr>
          <p:cNvPr id="5" name="Marcador de contenido 4"/>
          <p:cNvSpPr>
            <a:spLocks noGrp="1"/>
          </p:cNvSpPr>
          <p:nvPr>
            <p:ph idx="1"/>
          </p:nvPr>
        </p:nvSpPr>
        <p:spPr>
          <a:xfrm>
            <a:off x="487012" y="1679796"/>
            <a:ext cx="10267739" cy="4671719"/>
          </a:xfrm>
        </p:spPr>
        <p:txBody>
          <a:bodyPr>
            <a:normAutofit fontScale="55000" lnSpcReduction="20000"/>
          </a:bodyPr>
          <a:lstStyle/>
          <a:p>
            <a:endParaRPr lang="es-CR" dirty="0"/>
          </a:p>
          <a:p>
            <a:pPr lvl="3" algn="just"/>
            <a:r>
              <a:rPr lang="es-CR" sz="3600" dirty="0"/>
              <a:t>Creación de un logo y correo propio para la Comisión (este último se estará oficializando con el link de la página web del MEP).</a:t>
            </a:r>
          </a:p>
          <a:p>
            <a:pPr marL="1371600" lvl="3" indent="0" algn="just">
              <a:buNone/>
            </a:pPr>
            <a:endParaRPr lang="es-CR" sz="3600" dirty="0"/>
          </a:p>
          <a:p>
            <a:pPr marL="1371600" lvl="3" indent="0" algn="just">
              <a:buNone/>
            </a:pPr>
            <a:endParaRPr lang="es-CR" sz="3600" dirty="0"/>
          </a:p>
          <a:p>
            <a:pPr marL="1371600" lvl="3" indent="0" algn="just">
              <a:buNone/>
            </a:pPr>
            <a:endParaRPr lang="es-CR" sz="3600" dirty="0"/>
          </a:p>
          <a:p>
            <a:pPr marL="1371600" lvl="3" indent="0" algn="just">
              <a:buNone/>
            </a:pPr>
            <a:endParaRPr lang="es-CR" sz="3600" dirty="0"/>
          </a:p>
          <a:p>
            <a:pPr marL="1371600" lvl="3" indent="0" algn="just">
              <a:buNone/>
            </a:pPr>
            <a:endParaRPr lang="es-CR" sz="3600" dirty="0"/>
          </a:p>
          <a:p>
            <a:pPr lvl="3" algn="just"/>
            <a:endParaRPr lang="es-CR" sz="3600" dirty="0"/>
          </a:p>
          <a:p>
            <a:pPr lvl="3" algn="just"/>
            <a:endParaRPr lang="es-CR" sz="3600" dirty="0"/>
          </a:p>
          <a:p>
            <a:pPr lvl="3" algn="just"/>
            <a:endParaRPr lang="es-CR" sz="3600" dirty="0"/>
          </a:p>
          <a:p>
            <a:pPr lvl="3" algn="just"/>
            <a:endParaRPr lang="es-CR" sz="3600" dirty="0"/>
          </a:p>
          <a:p>
            <a:pPr lvl="3" algn="just"/>
            <a:endParaRPr lang="es-CR" sz="3600" dirty="0"/>
          </a:p>
          <a:p>
            <a:pPr lvl="3" algn="just"/>
            <a:endParaRPr lang="es-CR" sz="3600" dirty="0"/>
          </a:p>
          <a:p>
            <a:pPr lvl="3" algn="just"/>
            <a:r>
              <a:rPr lang="es-CR" sz="3600" dirty="0"/>
              <a:t>Apertura de un link en la pagina web institucional (lista para el mes de noviembre 2021).</a:t>
            </a:r>
          </a:p>
          <a:p>
            <a:pPr marL="1371600" lvl="3" indent="0" algn="just">
              <a:buNone/>
            </a:pPr>
            <a:endParaRPr lang="es-CR" sz="4000" dirty="0"/>
          </a:p>
        </p:txBody>
      </p:sp>
      <p:pic>
        <p:nvPicPr>
          <p:cNvPr id="6" name="Imagen 5"/>
          <p:cNvPicPr>
            <a:picLocks noChangeAspect="1"/>
          </p:cNvPicPr>
          <p:nvPr/>
        </p:nvPicPr>
        <p:blipFill>
          <a:blip r:embed="rId5"/>
          <a:stretch>
            <a:fillRect/>
          </a:stretch>
        </p:blipFill>
        <p:spPr>
          <a:xfrm>
            <a:off x="3602753" y="2580658"/>
            <a:ext cx="4986494" cy="2726672"/>
          </a:xfrm>
          <a:prstGeom prst="rect">
            <a:avLst/>
          </a:prstGeom>
        </p:spPr>
      </p:pic>
    </p:spTree>
    <p:extLst>
      <p:ext uri="{BB962C8B-B14F-4D97-AF65-F5344CB8AC3E}">
        <p14:creationId xmlns:p14="http://schemas.microsoft.com/office/powerpoint/2010/main" val="37318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132737" y="-68441"/>
            <a:ext cx="13673797"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71493" y="1545948"/>
            <a:ext cx="6506497" cy="850790"/>
          </a:xfrm>
        </p:spPr>
        <p:txBody>
          <a:bodyPr>
            <a:normAutofit fontScale="90000"/>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r>
              <a:rPr lang="es-CR" sz="3600" b="1" kern="1200" dirty="0">
                <a:solidFill>
                  <a:srgbClr val="4DB5E6"/>
                </a:solidFill>
                <a:effectLst/>
                <a:latin typeface="Arial Rounded MT Bold" panose="020F0704030504030204" pitchFamily="34" charset="77"/>
                <a:ea typeface="+mn-ea"/>
                <a:cs typeface="+mn-cs"/>
              </a:rPr>
              <a:t>LOGROS 2021</a:t>
            </a: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
        <p:nvSpPr>
          <p:cNvPr id="5" name="Marcador de contenido 4"/>
          <p:cNvSpPr>
            <a:spLocks noGrp="1"/>
          </p:cNvSpPr>
          <p:nvPr>
            <p:ph idx="1"/>
          </p:nvPr>
        </p:nvSpPr>
        <p:spPr>
          <a:xfrm>
            <a:off x="-659681" y="2041860"/>
            <a:ext cx="6082392" cy="4488886"/>
          </a:xfrm>
        </p:spPr>
        <p:txBody>
          <a:bodyPr>
            <a:normAutofit/>
          </a:bodyPr>
          <a:lstStyle/>
          <a:p>
            <a:endParaRPr lang="es-CR" dirty="0"/>
          </a:p>
          <a:p>
            <a:pPr lvl="3" algn="just"/>
            <a:r>
              <a:rPr lang="es-CR" sz="2700" dirty="0"/>
              <a:t>Organización de actividades para la Semana Nacional de Valores: </a:t>
            </a:r>
          </a:p>
          <a:p>
            <a:pPr marL="1371600" lvl="3" indent="0" algn="just">
              <a:buNone/>
            </a:pPr>
            <a:endParaRPr lang="es-CR" sz="2700" dirty="0"/>
          </a:p>
          <a:p>
            <a:pPr marL="2114550" lvl="3" indent="-742950" algn="just">
              <a:buAutoNum type="arabicPeriod"/>
            </a:pPr>
            <a:r>
              <a:rPr lang="es-CR" sz="2700" dirty="0"/>
              <a:t>Recomendaciones internacionales sobre ética e integridad: Acordando un modelo único de Gestión Ética para Costa Rica 2021.</a:t>
            </a:r>
          </a:p>
          <a:p>
            <a:pPr marL="1371600" lvl="3" indent="0" algn="just">
              <a:buNone/>
            </a:pPr>
            <a:endParaRPr lang="es-CR" sz="3600" dirty="0"/>
          </a:p>
          <a:p>
            <a:pPr marL="1371600" lvl="3" indent="0" algn="just">
              <a:buNone/>
            </a:pPr>
            <a:endParaRPr lang="es-CR" sz="4000" dirty="0"/>
          </a:p>
        </p:txBody>
      </p:sp>
      <p:pic>
        <p:nvPicPr>
          <p:cNvPr id="6" name="Imagen 5"/>
          <p:cNvPicPr>
            <a:picLocks noChangeAspect="1"/>
          </p:cNvPicPr>
          <p:nvPr/>
        </p:nvPicPr>
        <p:blipFill>
          <a:blip r:embed="rId5"/>
          <a:stretch>
            <a:fillRect/>
          </a:stretch>
        </p:blipFill>
        <p:spPr>
          <a:xfrm>
            <a:off x="10831286" y="418976"/>
            <a:ext cx="1289221" cy="704961"/>
          </a:xfrm>
          <a:prstGeom prst="rect">
            <a:avLst/>
          </a:prstGeom>
        </p:spPr>
      </p:pic>
      <p:pic>
        <p:nvPicPr>
          <p:cNvPr id="7" name="Imagen 6">
            <a:extLst>
              <a:ext uri="{FF2B5EF4-FFF2-40B4-BE49-F238E27FC236}">
                <a16:creationId xmlns:a16="http://schemas.microsoft.com/office/drawing/2014/main" id="{54002DDB-6AD2-4BE6-BE8C-4EA9D40A9B48}"/>
              </a:ext>
            </a:extLst>
          </p:cNvPr>
          <p:cNvPicPr>
            <a:picLocks noChangeAspect="1"/>
          </p:cNvPicPr>
          <p:nvPr/>
        </p:nvPicPr>
        <p:blipFill>
          <a:blip r:embed="rId6"/>
          <a:stretch>
            <a:fillRect/>
          </a:stretch>
        </p:blipFill>
        <p:spPr>
          <a:xfrm>
            <a:off x="5836129" y="1825625"/>
            <a:ext cx="6284378" cy="4713283"/>
          </a:xfrm>
          <a:prstGeom prst="rect">
            <a:avLst/>
          </a:prstGeom>
        </p:spPr>
      </p:pic>
    </p:spTree>
    <p:extLst>
      <p:ext uri="{BB962C8B-B14F-4D97-AF65-F5344CB8AC3E}">
        <p14:creationId xmlns:p14="http://schemas.microsoft.com/office/powerpoint/2010/main" val="242896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1" y="0"/>
            <a:ext cx="13673797"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546412" y="1126982"/>
            <a:ext cx="10515600" cy="850790"/>
          </a:xfrm>
        </p:spPr>
        <p:txBody>
          <a:bodyPr>
            <a:normAutofit fontScale="90000"/>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r>
              <a:rPr lang="es-CR" sz="3600" b="1" kern="1200" dirty="0">
                <a:solidFill>
                  <a:srgbClr val="4DB5E6"/>
                </a:solidFill>
                <a:effectLst/>
                <a:latin typeface="Arial Rounded MT Bold" panose="020F0704030504030204" pitchFamily="34" charset="77"/>
                <a:ea typeface="+mn-ea"/>
                <a:cs typeface="+mn-cs"/>
              </a:rPr>
              <a:t>LOGROS 2021</a:t>
            </a: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sp>
        <p:nvSpPr>
          <p:cNvPr id="5" name="Marcador de contenido 4"/>
          <p:cNvSpPr>
            <a:spLocks noGrp="1"/>
          </p:cNvSpPr>
          <p:nvPr>
            <p:ph idx="1"/>
          </p:nvPr>
        </p:nvSpPr>
        <p:spPr>
          <a:xfrm>
            <a:off x="-1186752" y="2010843"/>
            <a:ext cx="7282753" cy="4488886"/>
          </a:xfrm>
        </p:spPr>
        <p:txBody>
          <a:bodyPr>
            <a:normAutofit fontScale="85000" lnSpcReduction="20000"/>
          </a:bodyPr>
          <a:lstStyle/>
          <a:p>
            <a:endParaRPr lang="es-CR" dirty="0"/>
          </a:p>
          <a:p>
            <a:pPr lvl="3" algn="just"/>
            <a:r>
              <a:rPr lang="es-CR" sz="3600" dirty="0"/>
              <a:t>Organización de actividades para la Semana Nacional de Valores: </a:t>
            </a:r>
          </a:p>
          <a:p>
            <a:pPr marL="1371600" lvl="3" indent="0" algn="just">
              <a:buNone/>
            </a:pPr>
            <a:endParaRPr lang="es-CR" sz="3600" dirty="0"/>
          </a:p>
          <a:p>
            <a:pPr marL="1371600" lvl="3" indent="0" algn="just">
              <a:buNone/>
            </a:pPr>
            <a:endParaRPr lang="es-CR" sz="3600" dirty="0"/>
          </a:p>
          <a:p>
            <a:pPr marL="2114550" lvl="3" indent="-742950" algn="just">
              <a:buAutoNum type="arabicPeriod"/>
            </a:pPr>
            <a:r>
              <a:rPr lang="es-CR" sz="3600" dirty="0"/>
              <a:t>Charla sobre Valores dirigida a los Enlaces de Oficinas Centrales de Ética y Valores del MEP. Con el Artista Juan Carlos Chavarría de la Fundación Transformación en Tiempos de Violentos.</a:t>
            </a:r>
          </a:p>
          <a:p>
            <a:pPr marL="1371600" lvl="3" indent="0" algn="just">
              <a:buNone/>
            </a:pPr>
            <a:endParaRPr lang="es-CR" sz="4000" dirty="0"/>
          </a:p>
        </p:txBody>
      </p:sp>
      <p:pic>
        <p:nvPicPr>
          <p:cNvPr id="6" name="Imagen 5"/>
          <p:cNvPicPr>
            <a:picLocks noChangeAspect="1"/>
          </p:cNvPicPr>
          <p:nvPr/>
        </p:nvPicPr>
        <p:blipFill>
          <a:blip r:embed="rId5"/>
          <a:stretch>
            <a:fillRect/>
          </a:stretch>
        </p:blipFill>
        <p:spPr>
          <a:xfrm>
            <a:off x="10831286" y="974835"/>
            <a:ext cx="1289221" cy="704961"/>
          </a:xfrm>
          <a:prstGeom prst="rect">
            <a:avLst/>
          </a:prstGeom>
        </p:spPr>
      </p:pic>
      <p:pic>
        <p:nvPicPr>
          <p:cNvPr id="8" name="Imagen 7">
            <a:extLst>
              <a:ext uri="{FF2B5EF4-FFF2-40B4-BE49-F238E27FC236}">
                <a16:creationId xmlns:a16="http://schemas.microsoft.com/office/drawing/2014/main" id="{3A8F1424-2A5B-4032-947B-96949270E232}"/>
              </a:ext>
            </a:extLst>
          </p:cNvPr>
          <p:cNvPicPr>
            <a:picLocks noChangeAspect="1"/>
          </p:cNvPicPr>
          <p:nvPr/>
        </p:nvPicPr>
        <p:blipFill>
          <a:blip r:embed="rId6"/>
          <a:stretch>
            <a:fillRect/>
          </a:stretch>
        </p:blipFill>
        <p:spPr>
          <a:xfrm>
            <a:off x="6165938" y="2188866"/>
            <a:ext cx="5954569" cy="3990708"/>
          </a:xfrm>
          <a:prstGeom prst="rect">
            <a:avLst/>
          </a:prstGeom>
          <a:ln>
            <a:noFill/>
          </a:ln>
          <a:effectLst>
            <a:softEdge rad="112500"/>
          </a:effectLst>
        </p:spPr>
      </p:pic>
    </p:spTree>
    <p:extLst>
      <p:ext uri="{BB962C8B-B14F-4D97-AF65-F5344CB8AC3E}">
        <p14:creationId xmlns:p14="http://schemas.microsoft.com/office/powerpoint/2010/main" val="15899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5201E04-5A66-9B4E-BFBA-A4BD1AD7EA28}"/>
              </a:ext>
              <a:ext uri="{C183D7F6-B498-43B3-948B-1728B52AA6E4}">
                <adec:decorative xmlns:adec="http://schemas.microsoft.com/office/drawing/2017/decorative" val="1"/>
              </a:ext>
            </a:extLst>
          </p:cNvPr>
          <p:cNvGrpSpPr/>
          <p:nvPr/>
        </p:nvGrpSpPr>
        <p:grpSpPr>
          <a:xfrm>
            <a:off x="-117989" y="-7620"/>
            <a:ext cx="13671755" cy="6865620"/>
            <a:chOff x="0" y="0"/>
            <a:chExt cx="12192000" cy="6865620"/>
          </a:xfrm>
        </p:grpSpPr>
        <p:pic>
          <p:nvPicPr>
            <p:cNvPr id="17" name="Imagen 16">
              <a:extLst>
                <a:ext uri="{FF2B5EF4-FFF2-40B4-BE49-F238E27FC236}">
                  <a16:creationId xmlns:a16="http://schemas.microsoft.com/office/drawing/2014/main" id="{0736D9BC-99BD-480B-9CD8-C2B4A4A309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188866"/>
            </a:xfrm>
            <a:prstGeom prst="rect">
              <a:avLst/>
            </a:prstGeom>
          </p:spPr>
        </p:pic>
        <p:pic>
          <p:nvPicPr>
            <p:cNvPr id="15" name="Imagen 1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4499" y="4604370"/>
              <a:ext cx="4657501" cy="2261250"/>
            </a:xfrm>
            <a:prstGeom prst="rect">
              <a:avLst/>
            </a:prstGeom>
          </p:spPr>
        </p:pic>
        <p:pic>
          <p:nvPicPr>
            <p:cNvPr id="20" name="Gráfico 4">
              <a:extLst>
                <a:ext uri="{FF2B5EF4-FFF2-40B4-BE49-F238E27FC236}">
                  <a16:creationId xmlns:a16="http://schemas.microsoft.com/office/drawing/2014/main" id="{85CD5C6C-FA6E-4E41-8DEF-3F043838B9C5}"/>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10955867" y="327254"/>
              <a:ext cx="803318" cy="512644"/>
            </a:xfrm>
            <a:prstGeom prst="rect">
              <a:avLst/>
            </a:prstGeom>
          </p:spPr>
        </p:pic>
      </p:grpSp>
      <p:sp>
        <p:nvSpPr>
          <p:cNvPr id="2" name="Título 1">
            <a:extLst>
              <a:ext uri="{FF2B5EF4-FFF2-40B4-BE49-F238E27FC236}">
                <a16:creationId xmlns:a16="http://schemas.microsoft.com/office/drawing/2014/main" id="{3D8F6EBA-949D-8047-A5C3-12026DD6F7EE}"/>
              </a:ext>
            </a:extLst>
          </p:cNvPr>
          <p:cNvSpPr>
            <a:spLocks noGrp="1"/>
          </p:cNvSpPr>
          <p:nvPr>
            <p:ph type="title"/>
          </p:nvPr>
        </p:nvSpPr>
        <p:spPr>
          <a:xfrm>
            <a:off x="-117989" y="1619282"/>
            <a:ext cx="5651630" cy="850790"/>
          </a:xfrm>
        </p:spPr>
        <p:txBody>
          <a:bodyPr>
            <a:normAutofit fontScale="90000"/>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br>
              <a:rPr lang="es-CR" sz="4000" b="1" dirty="0">
                <a:solidFill>
                  <a:srgbClr val="4DB5E6"/>
                </a:solidFill>
                <a:latin typeface="Arial Rounded MT Bold" panose="020F0704030504030204" pitchFamily="34" charset="77"/>
                <a:ea typeface="+mn-ea"/>
                <a:cs typeface="+mn-cs"/>
              </a:rPr>
            </a:br>
            <a:r>
              <a:rPr lang="es-CR" sz="3600" b="1" kern="1200" dirty="0">
                <a:solidFill>
                  <a:srgbClr val="4DB5E6"/>
                </a:solidFill>
                <a:effectLst/>
                <a:latin typeface="Arial Rounded MT Bold" panose="020F0704030504030204" pitchFamily="34" charset="77"/>
                <a:ea typeface="+mn-ea"/>
                <a:cs typeface="+mn-cs"/>
              </a:rPr>
              <a:t>LOGROS 2021</a:t>
            </a:r>
            <a:r>
              <a:rPr lang="es-CR" sz="4000" b="1" kern="1200" dirty="0">
                <a:solidFill>
                  <a:srgbClr val="4DB5E6"/>
                </a:solidFill>
                <a:effectLst/>
                <a:latin typeface="Arial Rounded MT Bold" panose="020F0704030504030204" pitchFamily="34" charset="77"/>
                <a:ea typeface="+mn-ea"/>
                <a:cs typeface="+mn-cs"/>
              </a:rPr>
              <a:t> </a:t>
            </a:r>
            <a:br>
              <a:rPr lang="es-CR" sz="4000" b="1" kern="1200" dirty="0">
                <a:solidFill>
                  <a:srgbClr val="4DB5E6"/>
                </a:solidFill>
                <a:effectLst/>
                <a:latin typeface="Arial Rounded MT Bold" panose="020F0704030504030204" pitchFamily="34" charset="77"/>
                <a:ea typeface="+mn-ea"/>
                <a:cs typeface="+mn-cs"/>
              </a:rPr>
            </a:br>
            <a:br>
              <a:rPr lang="es-CR" sz="4000" b="1" kern="1200" dirty="0">
                <a:solidFill>
                  <a:srgbClr val="4DB5E6"/>
                </a:solidFill>
                <a:effectLst/>
                <a:latin typeface="Arial Rounded MT Bold" panose="020F0704030504030204" pitchFamily="34" charset="77"/>
                <a:ea typeface="+mn-ea"/>
                <a:cs typeface="+mn-cs"/>
              </a:rPr>
            </a:br>
            <a:br>
              <a:rPr lang="es-CR" sz="2400" dirty="0">
                <a:solidFill>
                  <a:schemeClr val="tx1">
                    <a:lumMod val="50000"/>
                    <a:lumOff val="50000"/>
                  </a:schemeClr>
                </a:solidFill>
                <a:latin typeface="+mn-lt"/>
                <a:cs typeface="Arial" charset="0"/>
              </a:rPr>
            </a:br>
            <a:endParaRPr lang="es-CR" sz="2400" dirty="0">
              <a:solidFill>
                <a:schemeClr val="tx1">
                  <a:lumMod val="50000"/>
                  <a:lumOff val="50000"/>
                </a:schemeClr>
              </a:solidFill>
              <a:latin typeface="+mn-lt"/>
              <a:cs typeface="Arial" charset="0"/>
            </a:endParaRPr>
          </a:p>
        </p:txBody>
      </p:sp>
      <p:pic>
        <p:nvPicPr>
          <p:cNvPr id="6" name="Imagen 5"/>
          <p:cNvPicPr>
            <a:picLocks noChangeAspect="1"/>
          </p:cNvPicPr>
          <p:nvPr/>
        </p:nvPicPr>
        <p:blipFill>
          <a:blip r:embed="rId5"/>
          <a:stretch>
            <a:fillRect/>
          </a:stretch>
        </p:blipFill>
        <p:spPr>
          <a:xfrm>
            <a:off x="10831286" y="974835"/>
            <a:ext cx="1289221" cy="704961"/>
          </a:xfrm>
          <a:prstGeom prst="rect">
            <a:avLst/>
          </a:prstGeom>
        </p:spPr>
      </p:pic>
      <p:pic>
        <p:nvPicPr>
          <p:cNvPr id="7" name="Imagen 6">
            <a:extLst>
              <a:ext uri="{FF2B5EF4-FFF2-40B4-BE49-F238E27FC236}">
                <a16:creationId xmlns:a16="http://schemas.microsoft.com/office/drawing/2014/main" id="{DC929354-858A-415A-A3E6-A654AEF32354}"/>
              </a:ext>
            </a:extLst>
          </p:cNvPr>
          <p:cNvPicPr>
            <a:picLocks noChangeAspect="1"/>
          </p:cNvPicPr>
          <p:nvPr/>
        </p:nvPicPr>
        <p:blipFill>
          <a:blip r:embed="rId6"/>
          <a:stretch>
            <a:fillRect/>
          </a:stretch>
        </p:blipFill>
        <p:spPr>
          <a:xfrm>
            <a:off x="5608500" y="1619282"/>
            <a:ext cx="5222786" cy="4409352"/>
          </a:xfrm>
          <a:prstGeom prst="rect">
            <a:avLst/>
          </a:prstGeom>
        </p:spPr>
      </p:pic>
      <p:sp>
        <p:nvSpPr>
          <p:cNvPr id="18" name="CuadroTexto 17">
            <a:extLst>
              <a:ext uri="{FF2B5EF4-FFF2-40B4-BE49-F238E27FC236}">
                <a16:creationId xmlns:a16="http://schemas.microsoft.com/office/drawing/2014/main" id="{76D217EA-3964-4E84-8E41-B4BF4FF8FD5F}"/>
              </a:ext>
            </a:extLst>
          </p:cNvPr>
          <p:cNvSpPr txBox="1"/>
          <p:nvPr/>
        </p:nvSpPr>
        <p:spPr>
          <a:xfrm>
            <a:off x="513734" y="2767280"/>
            <a:ext cx="5282382" cy="1938992"/>
          </a:xfrm>
          <a:prstGeom prst="rect">
            <a:avLst/>
          </a:prstGeom>
          <a:noFill/>
        </p:spPr>
        <p:txBody>
          <a:bodyPr wrap="square">
            <a:spAutoFit/>
          </a:bodyPr>
          <a:lstStyle/>
          <a:p>
            <a:r>
              <a:rPr lang="es-MX" sz="2000" b="1" dirty="0"/>
              <a:t>-</a:t>
            </a:r>
            <a:r>
              <a:rPr lang="es-MX" sz="3000" dirty="0"/>
              <a:t>Participación en el webinario: </a:t>
            </a:r>
          </a:p>
          <a:p>
            <a:endParaRPr lang="es-MX" sz="3000" dirty="0"/>
          </a:p>
          <a:p>
            <a:r>
              <a:rPr lang="es-MX" sz="3000" dirty="0"/>
              <a:t>1. Ética Aplicada y Valores en la Función Pública.</a:t>
            </a:r>
            <a:endParaRPr lang="es-CR" sz="3000" dirty="0"/>
          </a:p>
        </p:txBody>
      </p:sp>
    </p:spTree>
    <p:extLst>
      <p:ext uri="{BB962C8B-B14F-4D97-AF65-F5344CB8AC3E}">
        <p14:creationId xmlns:p14="http://schemas.microsoft.com/office/powerpoint/2010/main" val="319747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2D09F62-C88D-8147-BDFE-C9F55EA36107}"/>
              </a:ext>
              <a:ext uri="{C183D7F6-B498-43B3-948B-1728B52AA6E4}">
                <adec:decorative xmlns:adec="http://schemas.microsoft.com/office/drawing/2017/decorative" val="1"/>
              </a:ext>
            </a:extLst>
          </p:cNvPr>
          <p:cNvGrpSpPr/>
          <p:nvPr/>
        </p:nvGrpSpPr>
        <p:grpSpPr>
          <a:xfrm>
            <a:off x="0" y="0"/>
            <a:ext cx="11887201" cy="2053389"/>
            <a:chOff x="0" y="0"/>
            <a:chExt cx="11887201" cy="2053389"/>
          </a:xfrm>
        </p:grpSpPr>
        <p:pic>
          <p:nvPicPr>
            <p:cNvPr id="7" name="Imagen 6">
              <a:extLst>
                <a:ext uri="{FF2B5EF4-FFF2-40B4-BE49-F238E27FC236}">
                  <a16:creationId xmlns:a16="http://schemas.microsoft.com/office/drawing/2014/main" id="{DC88D7D9-C946-B34D-BE25-7DD21119FF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085001" cy="2053389"/>
            </a:xfrm>
            <a:prstGeom prst="rect">
              <a:avLst/>
            </a:prstGeom>
          </p:spPr>
        </p:pic>
        <p:pic>
          <p:nvPicPr>
            <p:cNvPr id="8" name="Gráfico 4">
              <a:extLst>
                <a:ext uri="{FF2B5EF4-FFF2-40B4-BE49-F238E27FC236}">
                  <a16:creationId xmlns:a16="http://schemas.microsoft.com/office/drawing/2014/main" id="{4DF35B18-4B32-3F49-8043-16B88EE573A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37185" y="254102"/>
              <a:ext cx="650016" cy="414813"/>
            </a:xfrm>
            <a:prstGeom prst="rect">
              <a:avLst/>
            </a:prstGeom>
          </p:spPr>
        </p:pic>
      </p:grpSp>
      <p:grpSp>
        <p:nvGrpSpPr>
          <p:cNvPr id="2" name="Grupo 1">
            <a:extLst>
              <a:ext uri="{FF2B5EF4-FFF2-40B4-BE49-F238E27FC236}">
                <a16:creationId xmlns:a16="http://schemas.microsoft.com/office/drawing/2014/main" id="{31AD5266-073E-3043-8CAE-FE830DEA3294}"/>
              </a:ext>
              <a:ext uri="{C183D7F6-B498-43B3-948B-1728B52AA6E4}">
                <adec:decorative xmlns:adec="http://schemas.microsoft.com/office/drawing/2017/decorative" val="1"/>
              </a:ext>
            </a:extLst>
          </p:cNvPr>
          <p:cNvGrpSpPr/>
          <p:nvPr/>
        </p:nvGrpSpPr>
        <p:grpSpPr>
          <a:xfrm>
            <a:off x="321279" y="2355004"/>
            <a:ext cx="2040694" cy="2040694"/>
            <a:chOff x="764189" y="2733621"/>
            <a:chExt cx="2040694" cy="2040694"/>
          </a:xfrm>
        </p:grpSpPr>
        <p:pic>
          <p:nvPicPr>
            <p:cNvPr id="6" name="Gráfico 5">
              <a:extLst>
                <a:ext uri="{FF2B5EF4-FFF2-40B4-BE49-F238E27FC236}">
                  <a16:creationId xmlns:a16="http://schemas.microsoft.com/office/drawing/2014/main" id="{2300DF4C-C160-E144-9173-FBB8AA548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731" y="3035691"/>
              <a:ext cx="1351745" cy="1351745"/>
            </a:xfrm>
            <a:prstGeom prst="rect">
              <a:avLst/>
            </a:prstGeom>
          </p:spPr>
        </p:pic>
        <p:sp>
          <p:nvSpPr>
            <p:cNvPr id="9" name="Google Shape;84;p14">
              <a:extLst>
                <a:ext uri="{FF2B5EF4-FFF2-40B4-BE49-F238E27FC236}">
                  <a16:creationId xmlns:a16="http://schemas.microsoft.com/office/drawing/2014/main" id="{EC01551D-94E3-144B-9C04-8665DDCB6238}"/>
                </a:ext>
              </a:extLst>
            </p:cNvPr>
            <p:cNvSpPr/>
            <p:nvPr/>
          </p:nvSpPr>
          <p:spPr>
            <a:xfrm>
              <a:off x="764189" y="2733621"/>
              <a:ext cx="2040694" cy="2040694"/>
            </a:xfrm>
            <a:prstGeom prst="ellipse">
              <a:avLst/>
            </a:prstGeom>
            <a:noFill/>
            <a:ln w="9525" cap="flat" cmpd="sng">
              <a:solidFill>
                <a:schemeClr val="tx1">
                  <a:lumMod val="50000"/>
                  <a:lumOff val="50000"/>
                </a:schemeClr>
              </a:solidFill>
              <a:prstDash val="dash"/>
              <a:round/>
              <a:headEnd type="none" w="sm" len="sm"/>
              <a:tailEnd type="none" w="sm" len="sm"/>
            </a:ln>
          </p:spPr>
          <p:txBody>
            <a:bodyPr spcFirstLastPara="1" wrap="square" lIns="91425" tIns="91425" rIns="91425" bIns="91425" anchor="ctr" anchorCtr="0">
              <a:noAutofit/>
            </a:bodyPr>
            <a:lstStyle/>
            <a:p>
              <a:endParaRPr/>
            </a:p>
          </p:txBody>
        </p:sp>
      </p:grpSp>
      <p:sp>
        <p:nvSpPr>
          <p:cNvPr id="4" name="Título 3">
            <a:extLst>
              <a:ext uri="{FF2B5EF4-FFF2-40B4-BE49-F238E27FC236}">
                <a16:creationId xmlns:a16="http://schemas.microsoft.com/office/drawing/2014/main" id="{7B676513-7C72-264A-9115-3E421479BAFE}"/>
              </a:ext>
            </a:extLst>
          </p:cNvPr>
          <p:cNvSpPr>
            <a:spLocks noGrp="1"/>
          </p:cNvSpPr>
          <p:nvPr>
            <p:ph type="title"/>
          </p:nvPr>
        </p:nvSpPr>
        <p:spPr>
          <a:xfrm>
            <a:off x="2049566" y="2036033"/>
            <a:ext cx="8398547" cy="2593826"/>
          </a:xfrm>
        </p:spPr>
        <p:txBody>
          <a:bodyPr>
            <a:normAutofit/>
          </a:bodyPr>
          <a:lstStyle/>
          <a:p>
            <a:pPr algn="ctr" rtl="0" eaLnBrk="1" latinLnBrk="0" hangingPunct="1"/>
            <a:r>
              <a:rPr lang="es-CR" sz="6600" b="1" dirty="0">
                <a:solidFill>
                  <a:srgbClr val="4DB5E6"/>
                </a:solidFill>
                <a:latin typeface="Arial Rounded MT Bold" panose="020F0704030504030204" pitchFamily="34" charset="0"/>
                <a:ea typeface="+mn-ea"/>
                <a:cs typeface="+mn-cs"/>
              </a:rPr>
              <a:t>¡</a:t>
            </a:r>
            <a:r>
              <a:rPr lang="es-CR" sz="6600" b="1" kern="1200" dirty="0">
                <a:solidFill>
                  <a:srgbClr val="4DB5E6"/>
                </a:solidFill>
                <a:effectLst/>
                <a:latin typeface="Calibri" panose="020F0502020204030204" pitchFamily="34" charset="0"/>
                <a:ea typeface="+mn-ea"/>
                <a:cs typeface="Arial" panose="020B0604020202020204" pitchFamily="34" charset="0"/>
              </a:rPr>
              <a:t>MUCHAS GRACIAS!</a:t>
            </a:r>
            <a:endParaRPr lang="es-CR" sz="6600" dirty="0">
              <a:effectLst/>
            </a:endParaRPr>
          </a:p>
        </p:txBody>
      </p:sp>
      <p:pic>
        <p:nvPicPr>
          <p:cNvPr id="5" name="Imagen 4">
            <a:extLst>
              <a:ext uri="{FF2B5EF4-FFF2-40B4-BE49-F238E27FC236}">
                <a16:creationId xmlns:a16="http://schemas.microsoft.com/office/drawing/2014/main" id="{4B54D7A3-EDD2-40CF-95AF-4211BAA9F3F0}"/>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r="12287"/>
          <a:stretch/>
        </p:blipFill>
        <p:spPr>
          <a:xfrm>
            <a:off x="9801726" y="2197768"/>
            <a:ext cx="2390274" cy="4660231"/>
          </a:xfrm>
          <a:prstGeom prst="rect">
            <a:avLst/>
          </a:prstGeom>
        </p:spPr>
      </p:pic>
    </p:spTree>
    <p:extLst>
      <p:ext uri="{BB962C8B-B14F-4D97-AF65-F5344CB8AC3E}">
        <p14:creationId xmlns:p14="http://schemas.microsoft.com/office/powerpoint/2010/main" val="294672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64BCB6FA-0EB7-E54D-A166-D17F63E3B385}"/>
              </a:ext>
              <a:ext uri="{C183D7F6-B498-43B3-948B-1728B52AA6E4}">
                <adec:decorative xmlns:adec="http://schemas.microsoft.com/office/drawing/2017/decorative" val="1"/>
              </a:ext>
            </a:extLst>
          </p:cNvPr>
          <p:cNvGrpSpPr/>
          <p:nvPr/>
        </p:nvGrpSpPr>
        <p:grpSpPr>
          <a:xfrm>
            <a:off x="0" y="0"/>
            <a:ext cx="12192000" cy="6503385"/>
            <a:chOff x="0" y="7946"/>
            <a:chExt cx="12192000" cy="6503385"/>
          </a:xfrm>
        </p:grpSpPr>
        <p:pic>
          <p:nvPicPr>
            <p:cNvPr id="6" name="Imagen 5">
              <a:extLst>
                <a:ext uri="{FF2B5EF4-FFF2-40B4-BE49-F238E27FC236}">
                  <a16:creationId xmlns:a16="http://schemas.microsoft.com/office/drawing/2014/main" id="{46259BDB-35E4-9E4C-B800-D0D1AA3CDA0E}"/>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7" name="Gráfico 4">
              <a:extLst>
                <a:ext uri="{FF2B5EF4-FFF2-40B4-BE49-F238E27FC236}">
                  <a16:creationId xmlns:a16="http://schemas.microsoft.com/office/drawing/2014/main" id="{F004CC65-AB1C-3940-8A2D-A0C691A22EF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sp>
        <p:nvSpPr>
          <p:cNvPr id="13" name="Título 12">
            <a:extLst>
              <a:ext uri="{FF2B5EF4-FFF2-40B4-BE49-F238E27FC236}">
                <a16:creationId xmlns:a16="http://schemas.microsoft.com/office/drawing/2014/main" id="{46BD9072-185C-6147-A0AF-C3F25978EF38}"/>
              </a:ext>
            </a:extLst>
          </p:cNvPr>
          <p:cNvSpPr>
            <a:spLocks noGrp="1"/>
          </p:cNvSpPr>
          <p:nvPr>
            <p:ph type="title"/>
          </p:nvPr>
        </p:nvSpPr>
        <p:spPr>
          <a:xfrm>
            <a:off x="838200" y="1363852"/>
            <a:ext cx="10515600" cy="4510006"/>
          </a:xfrm>
        </p:spPr>
        <p:txBody>
          <a:bodyPr>
            <a:normAutofit fontScale="90000"/>
          </a:bodyPr>
          <a:lstStyle/>
          <a:p>
            <a:pPr>
              <a:lnSpc>
                <a:spcPts val="3000"/>
              </a:lnSpc>
            </a:pPr>
            <a:br>
              <a:rPr lang="es-CR" sz="3600" b="1" dirty="0">
                <a:solidFill>
                  <a:schemeClr val="accent1">
                    <a:lumMod val="75000"/>
                  </a:schemeClr>
                </a:solidFill>
                <a:latin typeface="+mn-lt"/>
                <a:cs typeface="Arial" charset="0"/>
              </a:rPr>
            </a:br>
            <a:r>
              <a:rPr lang="es-CR" sz="3600" b="1" dirty="0">
                <a:solidFill>
                  <a:schemeClr val="accent1">
                    <a:lumMod val="75000"/>
                  </a:schemeClr>
                </a:solidFill>
                <a:latin typeface="+mn-lt"/>
                <a:cs typeface="Arial" charset="0"/>
              </a:rPr>
              <a:t>ACTIVIDADES PREVIAS AL MANUAL DE ÉTICA Y CONDUCTA:</a:t>
            </a: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3600" b="1" dirty="0">
                <a:solidFill>
                  <a:schemeClr val="accent1">
                    <a:lumMod val="75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br>
              <a:rPr lang="es-CR" sz="2000" dirty="0">
                <a:solidFill>
                  <a:schemeClr val="tx1">
                    <a:lumMod val="50000"/>
                    <a:lumOff val="50000"/>
                  </a:schemeClr>
                </a:solidFill>
                <a:latin typeface="+mn-lt"/>
                <a:cs typeface="Arial" charset="0"/>
              </a:rPr>
            </a:br>
            <a:endParaRPr lang="es-CR" sz="2000" dirty="0">
              <a:solidFill>
                <a:schemeClr val="tx1">
                  <a:lumMod val="50000"/>
                  <a:lumOff val="50000"/>
                </a:schemeClr>
              </a:solidFill>
              <a:latin typeface="+mn-lt"/>
              <a:cs typeface="Arial" charset="0"/>
            </a:endParaRPr>
          </a:p>
        </p:txBody>
      </p:sp>
      <p:graphicFrame>
        <p:nvGraphicFramePr>
          <p:cNvPr id="3" name="Tabla 3">
            <a:extLst>
              <a:ext uri="{FF2B5EF4-FFF2-40B4-BE49-F238E27FC236}">
                <a16:creationId xmlns:a16="http://schemas.microsoft.com/office/drawing/2014/main" id="{136EC737-E97E-44DE-BE14-D02F3568CF9C}"/>
              </a:ext>
            </a:extLst>
          </p:cNvPr>
          <p:cNvGraphicFramePr>
            <a:graphicFrameLocks noGrp="1"/>
          </p:cNvGraphicFramePr>
          <p:nvPr>
            <p:extLst>
              <p:ext uri="{D42A27DB-BD31-4B8C-83A1-F6EECF244321}">
                <p14:modId xmlns:p14="http://schemas.microsoft.com/office/powerpoint/2010/main" val="2554738125"/>
              </p:ext>
            </p:extLst>
          </p:nvPr>
        </p:nvGraphicFramePr>
        <p:xfrm>
          <a:off x="1197811" y="1651985"/>
          <a:ext cx="9245600" cy="4851400"/>
        </p:xfrm>
        <a:graphic>
          <a:graphicData uri="http://schemas.openxmlformats.org/drawingml/2006/table">
            <a:tbl>
              <a:tblPr firstRow="1" bandRow="1">
                <a:tableStyleId>{5C22544A-7EE6-4342-B048-85BDC9FD1C3A}</a:tableStyleId>
              </a:tblPr>
              <a:tblGrid>
                <a:gridCol w="735999">
                  <a:extLst>
                    <a:ext uri="{9D8B030D-6E8A-4147-A177-3AD203B41FA5}">
                      <a16:colId xmlns:a16="http://schemas.microsoft.com/office/drawing/2014/main" val="1678219428"/>
                    </a:ext>
                  </a:extLst>
                </a:gridCol>
                <a:gridCol w="1058378">
                  <a:extLst>
                    <a:ext uri="{9D8B030D-6E8A-4147-A177-3AD203B41FA5}">
                      <a16:colId xmlns:a16="http://schemas.microsoft.com/office/drawing/2014/main" val="4016639847"/>
                    </a:ext>
                  </a:extLst>
                </a:gridCol>
                <a:gridCol w="7451223">
                  <a:extLst>
                    <a:ext uri="{9D8B030D-6E8A-4147-A177-3AD203B41FA5}">
                      <a16:colId xmlns:a16="http://schemas.microsoft.com/office/drawing/2014/main" val="1883529012"/>
                    </a:ext>
                  </a:extLst>
                </a:gridCol>
              </a:tblGrid>
              <a:tr h="370840">
                <a:tc>
                  <a:txBody>
                    <a:bodyPr/>
                    <a:lstStyle/>
                    <a:p>
                      <a:pPr algn="ctr"/>
                      <a:r>
                        <a:rPr lang="es-CR" dirty="0"/>
                        <a:t>No.</a:t>
                      </a:r>
                    </a:p>
                  </a:txBody>
                  <a:tcPr/>
                </a:tc>
                <a:tc>
                  <a:txBody>
                    <a:bodyPr/>
                    <a:lstStyle/>
                    <a:p>
                      <a:pPr algn="ctr"/>
                      <a:r>
                        <a:rPr lang="es-CR" dirty="0"/>
                        <a:t>AÑO</a:t>
                      </a:r>
                    </a:p>
                  </a:txBody>
                  <a:tcPr/>
                </a:tc>
                <a:tc>
                  <a:txBody>
                    <a:bodyPr/>
                    <a:lstStyle/>
                    <a:p>
                      <a:pPr algn="ctr"/>
                      <a:r>
                        <a:rPr lang="es-CR" dirty="0"/>
                        <a:t>ACTIVIDADES RELEVANTES</a:t>
                      </a:r>
                    </a:p>
                  </a:txBody>
                  <a:tcPr/>
                </a:tc>
                <a:extLst>
                  <a:ext uri="{0D108BD9-81ED-4DB2-BD59-A6C34878D82A}">
                    <a16:rowId xmlns:a16="http://schemas.microsoft.com/office/drawing/2014/main" val="1913610896"/>
                  </a:ext>
                </a:extLst>
              </a:tr>
              <a:tr h="370840">
                <a:tc>
                  <a:txBody>
                    <a:bodyPr/>
                    <a:lstStyle/>
                    <a:p>
                      <a:pPr algn="ctr"/>
                      <a:r>
                        <a:rPr lang="es-CR" dirty="0"/>
                        <a:t>1</a:t>
                      </a:r>
                    </a:p>
                  </a:txBody>
                  <a:tcPr/>
                </a:tc>
                <a:tc>
                  <a:txBody>
                    <a:bodyPr/>
                    <a:lstStyle/>
                    <a:p>
                      <a:pPr algn="ctr"/>
                      <a:r>
                        <a:rPr lang="es-CR" dirty="0"/>
                        <a:t>2016</a:t>
                      </a:r>
                    </a:p>
                  </a:txBody>
                  <a:tcPr/>
                </a:tc>
                <a:tc>
                  <a:txBody>
                    <a:bodyPr/>
                    <a:lstStyle/>
                    <a:p>
                      <a:r>
                        <a:rPr lang="es-CR" dirty="0"/>
                        <a:t>-CREACIÓN DE LA COMISIÓN</a:t>
                      </a:r>
                    </a:p>
                    <a:p>
                      <a:r>
                        <a:rPr lang="es-CR" dirty="0"/>
                        <a:t>-SE ASIGNÓ UN ENLACE EN CADA DIRECICÓN REGIONAL DE EDUCACIÓN</a:t>
                      </a:r>
                    </a:p>
                    <a:p>
                      <a:r>
                        <a:rPr lang="es-CR" dirty="0"/>
                        <a:t>-CAPACITACIÓN DE LOS INTEGRANTES DE LA COMISIÓN</a:t>
                      </a:r>
                    </a:p>
                    <a:p>
                      <a:endParaRPr lang="es-CR" dirty="0"/>
                    </a:p>
                  </a:txBody>
                  <a:tcPr/>
                </a:tc>
                <a:extLst>
                  <a:ext uri="{0D108BD9-81ED-4DB2-BD59-A6C34878D82A}">
                    <a16:rowId xmlns:a16="http://schemas.microsoft.com/office/drawing/2014/main" val="3064661699"/>
                  </a:ext>
                </a:extLst>
              </a:tr>
              <a:tr h="370840">
                <a:tc>
                  <a:txBody>
                    <a:bodyPr/>
                    <a:lstStyle/>
                    <a:p>
                      <a:pPr algn="ctr"/>
                      <a:r>
                        <a:rPr lang="es-CR" dirty="0"/>
                        <a:t>2</a:t>
                      </a:r>
                    </a:p>
                  </a:txBody>
                  <a:tcPr/>
                </a:tc>
                <a:tc>
                  <a:txBody>
                    <a:bodyPr/>
                    <a:lstStyle/>
                    <a:p>
                      <a:pPr algn="ctr"/>
                      <a:r>
                        <a:rPr lang="es-CR" dirty="0"/>
                        <a:t>2017</a:t>
                      </a:r>
                    </a:p>
                  </a:txBody>
                  <a:tcPr/>
                </a:tc>
                <a:tc>
                  <a:txBody>
                    <a:bodyPr/>
                    <a:lstStyle/>
                    <a:p>
                      <a:r>
                        <a:rPr lang="es-CR" dirty="0"/>
                        <a:t>-TALLERES DE CAPACITACIÓN A LOS ENLACES REGIONALES</a:t>
                      </a:r>
                    </a:p>
                    <a:p>
                      <a:r>
                        <a:rPr lang="es-CR" dirty="0"/>
                        <a:t>-DIAGNÓSTICO CASUÍSTICO (INFORMACIÓN DE DEPENDENCIAS DEL MEP).</a:t>
                      </a:r>
                    </a:p>
                    <a:p>
                      <a:endParaRPr lang="es-CR" dirty="0"/>
                    </a:p>
                  </a:txBody>
                  <a:tcPr/>
                </a:tc>
                <a:extLst>
                  <a:ext uri="{0D108BD9-81ED-4DB2-BD59-A6C34878D82A}">
                    <a16:rowId xmlns:a16="http://schemas.microsoft.com/office/drawing/2014/main" val="2133404008"/>
                  </a:ext>
                </a:extLst>
              </a:tr>
              <a:tr h="370840">
                <a:tc>
                  <a:txBody>
                    <a:bodyPr/>
                    <a:lstStyle/>
                    <a:p>
                      <a:pPr algn="ctr"/>
                      <a:r>
                        <a:rPr lang="es-CR" dirty="0"/>
                        <a:t>3</a:t>
                      </a:r>
                    </a:p>
                  </a:txBody>
                  <a:tcPr/>
                </a:tc>
                <a:tc>
                  <a:txBody>
                    <a:bodyPr/>
                    <a:lstStyle/>
                    <a:p>
                      <a:pPr algn="ctr"/>
                      <a:r>
                        <a:rPr lang="es-CR" dirty="0"/>
                        <a:t>2018</a:t>
                      </a:r>
                    </a:p>
                  </a:txBody>
                  <a:tcPr/>
                </a:tc>
                <a:tc>
                  <a:txBody>
                    <a:bodyPr/>
                    <a:lstStyle/>
                    <a:p>
                      <a:r>
                        <a:rPr lang="es-CR" dirty="0"/>
                        <a:t>-DIAGNÓSTICO DE OPINIÓN Y PERCEPCIÓN (5757 PARTICIPACIONES).</a:t>
                      </a:r>
                    </a:p>
                    <a:p>
                      <a:r>
                        <a:rPr lang="es-CR" dirty="0"/>
                        <a:t>-TALLER CON ENLACES REGIONALES PARA DEFINIR LOS VALORES INSTITUCIONALES Y LAS ACCIONES CONGRUENTES.</a:t>
                      </a:r>
                    </a:p>
                    <a:p>
                      <a:endParaRPr lang="es-CR" dirty="0"/>
                    </a:p>
                  </a:txBody>
                  <a:tcPr/>
                </a:tc>
                <a:extLst>
                  <a:ext uri="{0D108BD9-81ED-4DB2-BD59-A6C34878D82A}">
                    <a16:rowId xmlns:a16="http://schemas.microsoft.com/office/drawing/2014/main" val="395444355"/>
                  </a:ext>
                </a:extLst>
              </a:tr>
              <a:tr h="370840">
                <a:tc>
                  <a:txBody>
                    <a:bodyPr/>
                    <a:lstStyle/>
                    <a:p>
                      <a:pPr algn="ctr"/>
                      <a:r>
                        <a:rPr lang="es-CR" dirty="0"/>
                        <a:t>4</a:t>
                      </a:r>
                    </a:p>
                  </a:txBody>
                  <a:tcPr/>
                </a:tc>
                <a:tc>
                  <a:txBody>
                    <a:bodyPr/>
                    <a:lstStyle/>
                    <a:p>
                      <a:pPr algn="ctr"/>
                      <a:r>
                        <a:rPr lang="es-CR" dirty="0"/>
                        <a:t>2019</a:t>
                      </a:r>
                    </a:p>
                  </a:txBody>
                  <a:tcPr/>
                </a:tc>
                <a:tc>
                  <a:txBody>
                    <a:bodyPr/>
                    <a:lstStyle/>
                    <a:p>
                      <a:r>
                        <a:rPr lang="es-CR" dirty="0"/>
                        <a:t>-DIAGNÓSTICO DE OPORTUNIDAD</a:t>
                      </a:r>
                    </a:p>
                    <a:p>
                      <a:r>
                        <a:rPr lang="es-CR" dirty="0"/>
                        <a:t>-REDACCIÓN DEL MANUAL DE ÉTICA Y CONDUCTA</a:t>
                      </a:r>
                    </a:p>
                    <a:p>
                      <a:r>
                        <a:rPr lang="es-CR" dirty="0"/>
                        <a:t>-INICIO DE ELABORACIÓN DE LA MATRIZ DE INDICADORES ÉTICOS</a:t>
                      </a:r>
                    </a:p>
                    <a:p>
                      <a:endParaRPr lang="es-CR" dirty="0"/>
                    </a:p>
                  </a:txBody>
                  <a:tcPr/>
                </a:tc>
                <a:extLst>
                  <a:ext uri="{0D108BD9-81ED-4DB2-BD59-A6C34878D82A}">
                    <a16:rowId xmlns:a16="http://schemas.microsoft.com/office/drawing/2014/main" val="1696777781"/>
                  </a:ext>
                </a:extLst>
              </a:tr>
            </a:tbl>
          </a:graphicData>
        </a:graphic>
      </p:graphicFrame>
    </p:spTree>
    <p:extLst>
      <p:ext uri="{BB962C8B-B14F-4D97-AF65-F5344CB8AC3E}">
        <p14:creationId xmlns:p14="http://schemas.microsoft.com/office/powerpoint/2010/main" val="15772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B390E8E-DF00-CA45-875A-0CD7DB5BD47F}"/>
              </a:ext>
              <a:ext uri="{C183D7F6-B498-43B3-948B-1728B52AA6E4}">
                <adec:decorative xmlns:adec="http://schemas.microsoft.com/office/drawing/2017/decorative" val="1"/>
              </a:ext>
            </a:extLst>
          </p:cNvPr>
          <p:cNvGrpSpPr/>
          <p:nvPr/>
        </p:nvGrpSpPr>
        <p:grpSpPr>
          <a:xfrm>
            <a:off x="0" y="-337625"/>
            <a:ext cx="12192000" cy="6503385"/>
            <a:chOff x="0" y="7946"/>
            <a:chExt cx="12192000" cy="6503385"/>
          </a:xfrm>
        </p:grpSpPr>
        <p:pic>
          <p:nvPicPr>
            <p:cNvPr id="11" name="Imagen 10">
              <a:extLst>
                <a:ext uri="{FF2B5EF4-FFF2-40B4-BE49-F238E27FC236}">
                  <a16:creationId xmlns:a16="http://schemas.microsoft.com/office/drawing/2014/main" id="{B018DAC5-8DDD-FD47-88E7-B0459D6A98B9}"/>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13" name="Gráfico 4">
              <a:extLst>
                <a:ext uri="{FF2B5EF4-FFF2-40B4-BE49-F238E27FC236}">
                  <a16:creationId xmlns:a16="http://schemas.microsoft.com/office/drawing/2014/main" id="{97BED3D0-732C-5E43-B7F1-F93D2908DB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grpSp>
        <p:nvGrpSpPr>
          <p:cNvPr id="2" name="Grupo 1">
            <a:extLst>
              <a:ext uri="{FF2B5EF4-FFF2-40B4-BE49-F238E27FC236}">
                <a16:creationId xmlns:a16="http://schemas.microsoft.com/office/drawing/2014/main" id="{1F4D5CB6-C343-1346-9A1E-E638941DAF9F}"/>
              </a:ext>
              <a:ext uri="{C183D7F6-B498-43B3-948B-1728B52AA6E4}">
                <adec:decorative xmlns:adec="http://schemas.microsoft.com/office/drawing/2017/decorative" val="1"/>
              </a:ext>
            </a:extLst>
          </p:cNvPr>
          <p:cNvGrpSpPr/>
          <p:nvPr/>
        </p:nvGrpSpPr>
        <p:grpSpPr>
          <a:xfrm>
            <a:off x="477313" y="1982182"/>
            <a:ext cx="2557541" cy="3643703"/>
            <a:chOff x="477313" y="1982182"/>
            <a:chExt cx="2557541" cy="3643703"/>
          </a:xfrm>
        </p:grpSpPr>
        <p:pic>
          <p:nvPicPr>
            <p:cNvPr id="6" name="Gráfico 5" descr="Grupo de personas">
              <a:extLst>
                <a:ext uri="{FF2B5EF4-FFF2-40B4-BE49-F238E27FC236}">
                  <a16:creationId xmlns:a16="http://schemas.microsoft.com/office/drawing/2014/main" id="{6DEB712E-8230-2345-9E3B-ADA424E03B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313" y="1982182"/>
              <a:ext cx="2247642" cy="1440796"/>
            </a:xfrm>
            <a:prstGeom prst="rect">
              <a:avLst/>
            </a:prstGeom>
          </p:spPr>
        </p:pic>
        <p:cxnSp>
          <p:nvCxnSpPr>
            <p:cNvPr id="7" name="Conector recto 6">
              <a:extLst>
                <a:ext uri="{FF2B5EF4-FFF2-40B4-BE49-F238E27FC236}">
                  <a16:creationId xmlns:a16="http://schemas.microsoft.com/office/drawing/2014/main" id="{0887C3F6-787D-D44D-A70E-E9E35EC1E38B}"/>
                </a:ext>
              </a:extLst>
            </p:cNvPr>
            <p:cNvCxnSpPr>
              <a:cxnSpLocks/>
            </p:cNvCxnSpPr>
            <p:nvPr/>
          </p:nvCxnSpPr>
          <p:spPr>
            <a:xfrm>
              <a:off x="3034854" y="1982182"/>
              <a:ext cx="0" cy="3643703"/>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grpSp>
      <p:sp>
        <p:nvSpPr>
          <p:cNvPr id="10" name="Título 12">
            <a:extLst>
              <a:ext uri="{FF2B5EF4-FFF2-40B4-BE49-F238E27FC236}">
                <a16:creationId xmlns:a16="http://schemas.microsoft.com/office/drawing/2014/main" id="{2C17DE36-A016-8C4E-BEA4-B938E93E6F13}"/>
              </a:ext>
            </a:extLst>
          </p:cNvPr>
          <p:cNvSpPr>
            <a:spLocks noGrp="1"/>
          </p:cNvSpPr>
          <p:nvPr>
            <p:ph type="title"/>
          </p:nvPr>
        </p:nvSpPr>
        <p:spPr>
          <a:xfrm>
            <a:off x="3294231" y="1190090"/>
            <a:ext cx="8123992" cy="5178625"/>
          </a:xfrm>
        </p:spPr>
        <p:txBody>
          <a:bodyPr>
            <a:normAutofit fontScale="90000"/>
          </a:bodyPr>
          <a:lstStyle/>
          <a:p>
            <a:pPr>
              <a:lnSpc>
                <a:spcPts val="3000"/>
              </a:lnSpc>
            </a:pPr>
            <a:r>
              <a:rPr lang="es-CR" sz="4000" dirty="0">
                <a:solidFill>
                  <a:schemeClr val="accent1">
                    <a:lumMod val="75000"/>
                  </a:schemeClr>
                </a:solidFill>
                <a:latin typeface="+mn-lt"/>
                <a:cs typeface="Arial" charset="0"/>
              </a:rPr>
              <a:t>2020 : OFICIALIZACIÓN DEL MANUAL</a:t>
            </a:r>
            <a:br>
              <a:rPr lang="es-CR" sz="4000" dirty="0">
                <a:solidFill>
                  <a:schemeClr val="accent1">
                    <a:lumMod val="75000"/>
                  </a:schemeClr>
                </a:solidFill>
                <a:latin typeface="+mn-lt"/>
                <a:cs typeface="Arial" charset="0"/>
              </a:rPr>
            </a:br>
            <a:br>
              <a:rPr lang="es-CR" sz="2200" dirty="0">
                <a:solidFill>
                  <a:schemeClr val="tx1">
                    <a:lumMod val="50000"/>
                    <a:lumOff val="50000"/>
                  </a:schemeClr>
                </a:solidFill>
                <a:latin typeface="+mn-lt"/>
                <a:cs typeface="Arial" charset="0"/>
              </a:rPr>
            </a:br>
            <a:r>
              <a:rPr lang="es-CR" sz="2200" b="1" u="sng" dirty="0">
                <a:solidFill>
                  <a:schemeClr val="tx1">
                    <a:lumMod val="50000"/>
                    <a:lumOff val="50000"/>
                  </a:schemeClr>
                </a:solidFill>
                <a:latin typeface="+mn-lt"/>
                <a:cs typeface="Arial" charset="0"/>
              </a:rPr>
              <a:t>LA COMISIÓN TRABAJO</a:t>
            </a:r>
            <a:r>
              <a:rPr lang="es-CR" sz="2200" b="1" dirty="0">
                <a:solidFill>
                  <a:schemeClr val="tx1">
                    <a:lumMod val="50000"/>
                    <a:lumOff val="50000"/>
                  </a:schemeClr>
                </a:solidFill>
                <a:latin typeface="+mn-lt"/>
                <a:cs typeface="Arial" charset="0"/>
              </a:rPr>
              <a:t>:</a:t>
            </a:r>
            <a:br>
              <a:rPr lang="es-CR" sz="2200" b="1"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1. INDUCCIÓN DEL MANUAL DE ÉTICA Y CONDUCTA 2020-2021 en:</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    **Direcciones Regionales de Educación. </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    **Direcciones de Oficinas Centrales.</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2. IMPLEMENTACIÓN DE LA MATRIZ DE INDICADORES ÉTICOS.</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3. COORDINÓ CON DRH PARA INCORPORARLO EN MÓDULO DE INDUCCIÓN Y REINDUCCIÓN DEL PERSONAL.</a:t>
            </a:r>
            <a:br>
              <a:rPr lang="es-CR" sz="2200"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r>
              <a:rPr kumimoji="0" lang="es-CR" sz="4000" b="0" i="0" u="none" strike="noStrike" kern="1200" cap="none" spc="0" normalizeH="0" baseline="0" noProof="0" dirty="0">
                <a:ln>
                  <a:noFill/>
                </a:ln>
                <a:solidFill>
                  <a:srgbClr val="5B9BD5">
                    <a:lumMod val="75000"/>
                  </a:srgbClr>
                </a:solidFill>
                <a:effectLst/>
                <a:uLnTx/>
                <a:uFillTx/>
                <a:latin typeface="Calibri" panose="020F0502020204030204"/>
                <a:ea typeface="+mj-ea"/>
                <a:cs typeface="Arial" charset="0"/>
              </a:rPr>
              <a:t>2021 : OFICIALIZACIÓN POLÍTICA ÉTICA</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1. DIAGRAMACIÓN, DISEÑO DE LA POLÍTICA ÉTICA DEL MEP</a:t>
            </a:r>
            <a:br>
              <a:rPr lang="es-CR" sz="2200" dirty="0">
                <a:solidFill>
                  <a:schemeClr val="tx1">
                    <a:lumMod val="50000"/>
                    <a:lumOff val="50000"/>
                  </a:schemeClr>
                </a:solidFill>
                <a:latin typeface="+mn-lt"/>
                <a:cs typeface="Arial" charset="0"/>
              </a:rPr>
            </a:br>
            <a:r>
              <a:rPr lang="es-CR" sz="2200" dirty="0">
                <a:solidFill>
                  <a:schemeClr val="tx1">
                    <a:lumMod val="50000"/>
                    <a:lumOff val="50000"/>
                  </a:schemeClr>
                </a:solidFill>
                <a:latin typeface="+mn-lt"/>
                <a:cs typeface="Arial" charset="0"/>
              </a:rPr>
              <a:t>2. ACTUALMENTE EN LA DIVULGACIÓN DE LA POLÍTICA ÉTICA</a:t>
            </a:r>
            <a:br>
              <a:rPr lang="es-CR" sz="2200" dirty="0">
                <a:solidFill>
                  <a:schemeClr val="tx1">
                    <a:lumMod val="50000"/>
                    <a:lumOff val="50000"/>
                  </a:schemeClr>
                </a:solidFill>
                <a:latin typeface="+mn-lt"/>
                <a:cs typeface="Arial" charset="0"/>
              </a:rPr>
            </a:br>
            <a:br>
              <a:rPr lang="es-CR" sz="2200" dirty="0">
                <a:solidFill>
                  <a:schemeClr val="tx1">
                    <a:lumMod val="50000"/>
                    <a:lumOff val="50000"/>
                  </a:schemeClr>
                </a:solidFill>
                <a:latin typeface="+mn-lt"/>
                <a:cs typeface="Arial" charset="0"/>
              </a:rPr>
            </a:br>
            <a:endParaRPr lang="es-CR" sz="2000" dirty="0">
              <a:solidFill>
                <a:schemeClr val="tx1">
                  <a:lumMod val="50000"/>
                  <a:lumOff val="50000"/>
                </a:schemeClr>
              </a:solidFill>
              <a:latin typeface="+mn-lt"/>
              <a:cs typeface="Arial" charset="0"/>
            </a:endParaRPr>
          </a:p>
        </p:txBody>
      </p:sp>
      <p:pic>
        <p:nvPicPr>
          <p:cNvPr id="8" name="Imagen 7">
            <a:extLst>
              <a:ext uri="{FF2B5EF4-FFF2-40B4-BE49-F238E27FC236}">
                <a16:creationId xmlns:a16="http://schemas.microsoft.com/office/drawing/2014/main" id="{798BCACE-DC44-4674-9729-54B977F90DF2}"/>
              </a:ext>
            </a:extLst>
          </p:cNvPr>
          <p:cNvPicPr>
            <a:picLocks noChangeAspect="1"/>
          </p:cNvPicPr>
          <p:nvPr/>
        </p:nvPicPr>
        <p:blipFill>
          <a:blip r:embed="rId8"/>
          <a:stretch>
            <a:fillRect/>
          </a:stretch>
        </p:blipFill>
        <p:spPr>
          <a:xfrm>
            <a:off x="794589" y="3435193"/>
            <a:ext cx="1457070" cy="1117502"/>
          </a:xfrm>
          <a:prstGeom prst="rect">
            <a:avLst/>
          </a:prstGeom>
        </p:spPr>
      </p:pic>
    </p:spTree>
    <p:extLst>
      <p:ext uri="{BB962C8B-B14F-4D97-AF65-F5344CB8AC3E}">
        <p14:creationId xmlns:p14="http://schemas.microsoft.com/office/powerpoint/2010/main" val="7901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3496A-D8CF-4FB7-B494-F73BB0EFECEB}"/>
              </a:ext>
            </a:extLst>
          </p:cNvPr>
          <p:cNvSpPr>
            <a:spLocks noGrp="1"/>
          </p:cNvSpPr>
          <p:nvPr>
            <p:ph type="title"/>
          </p:nvPr>
        </p:nvSpPr>
        <p:spPr>
          <a:xfrm>
            <a:off x="838200" y="2449364"/>
            <a:ext cx="10515600" cy="3283936"/>
          </a:xfrm>
        </p:spPr>
        <p:txBody>
          <a:bodyPr>
            <a:normAutofit/>
          </a:bodyPr>
          <a:lstStyle/>
          <a:p>
            <a:pPr algn="ctr"/>
            <a:r>
              <a:rPr lang="es-CR" sz="2000" dirty="0"/>
              <a:t>Como parte del marco ético de una organización, son documentos orientadores de la conducta de las personas trabajadoras, basados en un conjunto de valores o conductas que ejemplifican su puesta en práctica. Es importante señalar que no tienen estructura jurídica (</a:t>
            </a:r>
            <a:r>
              <a:rPr lang="es-CR" sz="2000" dirty="0" err="1"/>
              <a:t>artículado</a:t>
            </a:r>
            <a:r>
              <a:rPr lang="es-CR" sz="2000" dirty="0"/>
              <a:t>) ni incorporan sanciones (León Hernández, 2019)</a:t>
            </a:r>
            <a:br>
              <a:rPr lang="es-CR" sz="2000" dirty="0"/>
            </a:br>
            <a:br>
              <a:rPr lang="es-CR" sz="2000" dirty="0"/>
            </a:br>
            <a:r>
              <a:rPr lang="es-CR" sz="2000" dirty="0"/>
              <a:t>Al respecto García </a:t>
            </a:r>
            <a:r>
              <a:rPr lang="es-CR" sz="2000" dirty="0" err="1"/>
              <a:t>Marzá</a:t>
            </a:r>
            <a:r>
              <a:rPr lang="es-CR" sz="2000" dirty="0"/>
              <a:t> señala que “los códigos éticos no constituyen un conjunto de normas, mandatos y prohibiciones, dirigidas a definir qué comportamientos son adecuados o deseables, sino un conjunto de valores que guía la conducta y nos orienta en la toma de decisiones”</a:t>
            </a:r>
          </a:p>
        </p:txBody>
      </p:sp>
      <p:sp>
        <p:nvSpPr>
          <p:cNvPr id="5" name="CuadroTexto 4">
            <a:extLst>
              <a:ext uri="{FF2B5EF4-FFF2-40B4-BE49-F238E27FC236}">
                <a16:creationId xmlns:a16="http://schemas.microsoft.com/office/drawing/2014/main" id="{A5FB485B-3732-4ADD-BBED-6766C89E9E68}"/>
              </a:ext>
            </a:extLst>
          </p:cNvPr>
          <p:cNvSpPr txBox="1"/>
          <p:nvPr/>
        </p:nvSpPr>
        <p:spPr>
          <a:xfrm>
            <a:off x="296779" y="1296449"/>
            <a:ext cx="11057021"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5000" b="1" i="0" u="none" strike="noStrike" kern="1200" cap="none" spc="0" normalizeH="0" baseline="0" noProof="0" dirty="0">
                <a:ln>
                  <a:noFill/>
                </a:ln>
                <a:solidFill>
                  <a:srgbClr val="4DB5E6"/>
                </a:solidFill>
                <a:effectLst/>
                <a:uLnTx/>
                <a:uFillTx/>
                <a:latin typeface="Arial Rounded MT Bold" panose="020F0704030504030204" pitchFamily="34" charset="0"/>
                <a:ea typeface="+mn-ea"/>
                <a:cs typeface="+mn-cs"/>
              </a:rPr>
              <a:t>Código o Manual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5000" b="1" i="0" u="none" strike="noStrike" kern="1200" cap="none" spc="0" normalizeH="0" baseline="0" noProof="0" dirty="0">
                <a:ln>
                  <a:noFill/>
                </a:ln>
                <a:solidFill>
                  <a:srgbClr val="4DB5E6"/>
                </a:solidFill>
                <a:effectLst/>
                <a:uLnTx/>
                <a:uFillTx/>
                <a:latin typeface="Arial Rounded MT Bold" panose="020F0704030504030204" pitchFamily="34" charset="0"/>
                <a:ea typeface="+mn-ea"/>
                <a:cs typeface="+mn-cs"/>
              </a:rPr>
              <a:t>de Ética y Conducta</a:t>
            </a:r>
          </a:p>
        </p:txBody>
      </p:sp>
      <p:pic>
        <p:nvPicPr>
          <p:cNvPr id="3" name="Imagen 2">
            <a:extLst>
              <a:ext uri="{FF2B5EF4-FFF2-40B4-BE49-F238E27FC236}">
                <a16:creationId xmlns:a16="http://schemas.microsoft.com/office/drawing/2014/main" id="{C4A18DF8-E56C-426C-9C57-B85A641CD3AD}"/>
              </a:ext>
            </a:extLst>
          </p:cNvPr>
          <p:cNvPicPr>
            <a:picLocks noChangeAspect="1"/>
          </p:cNvPicPr>
          <p:nvPr/>
        </p:nvPicPr>
        <p:blipFill>
          <a:blip r:embed="rId2"/>
          <a:stretch>
            <a:fillRect/>
          </a:stretch>
        </p:blipFill>
        <p:spPr>
          <a:xfrm>
            <a:off x="0" y="-28136"/>
            <a:ext cx="12192000" cy="6504432"/>
          </a:xfrm>
          <a:prstGeom prst="rect">
            <a:avLst/>
          </a:prstGeom>
        </p:spPr>
      </p:pic>
      <p:pic>
        <p:nvPicPr>
          <p:cNvPr id="4" name="Imagen 3">
            <a:extLst>
              <a:ext uri="{FF2B5EF4-FFF2-40B4-BE49-F238E27FC236}">
                <a16:creationId xmlns:a16="http://schemas.microsoft.com/office/drawing/2014/main" id="{552E5B06-5162-458A-A5C7-F79F07B5A4A6}"/>
              </a:ext>
            </a:extLst>
          </p:cNvPr>
          <p:cNvPicPr>
            <a:picLocks noChangeAspect="1"/>
          </p:cNvPicPr>
          <p:nvPr/>
        </p:nvPicPr>
        <p:blipFill>
          <a:blip r:embed="rId3"/>
          <a:stretch>
            <a:fillRect/>
          </a:stretch>
        </p:blipFill>
        <p:spPr>
          <a:xfrm>
            <a:off x="296779" y="5733299"/>
            <a:ext cx="1458713" cy="742997"/>
          </a:xfrm>
          <a:prstGeom prst="rect">
            <a:avLst/>
          </a:prstGeom>
        </p:spPr>
      </p:pic>
    </p:spTree>
    <p:extLst>
      <p:ext uri="{BB962C8B-B14F-4D97-AF65-F5344CB8AC3E}">
        <p14:creationId xmlns:p14="http://schemas.microsoft.com/office/powerpoint/2010/main" val="261675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F64B9-47AF-4452-BA92-DE423FC6B555}"/>
              </a:ext>
            </a:extLst>
          </p:cNvPr>
          <p:cNvSpPr>
            <a:spLocks noGrp="1"/>
          </p:cNvSpPr>
          <p:nvPr>
            <p:ph type="title"/>
          </p:nvPr>
        </p:nvSpPr>
        <p:spPr>
          <a:xfrm>
            <a:off x="838200" y="801224"/>
            <a:ext cx="10515600" cy="1325563"/>
          </a:xfrm>
        </p:spPr>
        <p:txBody>
          <a:bodyPr/>
          <a:lstStyle/>
          <a:p>
            <a:r>
              <a:rPr lang="es-CR" b="1" dirty="0">
                <a:solidFill>
                  <a:srgbClr val="00B0F0"/>
                </a:solidFill>
              </a:rPr>
              <a:t>VALORES</a:t>
            </a:r>
          </a:p>
        </p:txBody>
      </p:sp>
      <p:sp>
        <p:nvSpPr>
          <p:cNvPr id="3" name="Marcador de contenido 2">
            <a:extLst>
              <a:ext uri="{FF2B5EF4-FFF2-40B4-BE49-F238E27FC236}">
                <a16:creationId xmlns:a16="http://schemas.microsoft.com/office/drawing/2014/main" id="{E797F37D-09F8-43CC-A8AC-4ABC779568DC}"/>
              </a:ext>
            </a:extLst>
          </p:cNvPr>
          <p:cNvSpPr>
            <a:spLocks noGrp="1"/>
          </p:cNvSpPr>
          <p:nvPr>
            <p:ph sz="half" idx="1"/>
          </p:nvPr>
        </p:nvSpPr>
        <p:spPr>
          <a:xfrm>
            <a:off x="838200" y="2126787"/>
            <a:ext cx="5181600" cy="2044894"/>
          </a:xfrm>
          <a:solidFill>
            <a:schemeClr val="accent6">
              <a:lumMod val="20000"/>
              <a:lumOff val="80000"/>
            </a:schemeClr>
          </a:solidFill>
        </p:spPr>
        <p:txBody>
          <a:bodyPr>
            <a:normAutofit/>
          </a:bodyPr>
          <a:lstStyle/>
          <a:p>
            <a:pPr algn="just"/>
            <a:r>
              <a:rPr lang="es-CR" dirty="0"/>
              <a:t>Valores compartidos</a:t>
            </a:r>
          </a:p>
          <a:p>
            <a:pPr algn="just"/>
            <a:r>
              <a:rPr lang="es-CR" dirty="0"/>
              <a:t>Máximo 5 valores (recuerden)</a:t>
            </a:r>
          </a:p>
          <a:p>
            <a:pPr algn="just"/>
            <a:r>
              <a:rPr lang="es-CR" dirty="0"/>
              <a:t>Se busca orientar el quehacer organizacional</a:t>
            </a:r>
          </a:p>
          <a:p>
            <a:pPr algn="just"/>
            <a:endParaRPr lang="es-CR" dirty="0"/>
          </a:p>
          <a:p>
            <a:pPr algn="just"/>
            <a:endParaRPr lang="es-CR" sz="1500" dirty="0"/>
          </a:p>
          <a:p>
            <a:pPr marL="0" indent="0" algn="just">
              <a:buNone/>
            </a:pPr>
            <a:endParaRPr lang="es-CR" dirty="0"/>
          </a:p>
        </p:txBody>
      </p:sp>
      <p:sp>
        <p:nvSpPr>
          <p:cNvPr id="4" name="Marcador de contenido 3">
            <a:extLst>
              <a:ext uri="{FF2B5EF4-FFF2-40B4-BE49-F238E27FC236}">
                <a16:creationId xmlns:a16="http://schemas.microsoft.com/office/drawing/2014/main" id="{B15C28E1-A8C0-451B-9B01-3082B3824648}"/>
              </a:ext>
            </a:extLst>
          </p:cNvPr>
          <p:cNvSpPr>
            <a:spLocks noGrp="1"/>
          </p:cNvSpPr>
          <p:nvPr>
            <p:ph sz="half" idx="2"/>
          </p:nvPr>
        </p:nvSpPr>
        <p:spPr>
          <a:xfrm>
            <a:off x="6495757" y="2782228"/>
            <a:ext cx="5181600" cy="1789772"/>
          </a:xfrm>
          <a:solidFill>
            <a:schemeClr val="accent4">
              <a:lumMod val="20000"/>
              <a:lumOff val="80000"/>
            </a:schemeClr>
          </a:solidFill>
        </p:spPr>
        <p:txBody>
          <a:bodyPr>
            <a:normAutofit/>
          </a:bodyPr>
          <a:lstStyle/>
          <a:p>
            <a:pPr marL="0" indent="0" algn="ctr">
              <a:buNone/>
            </a:pPr>
            <a:r>
              <a:rPr lang="es-CR" sz="4000" b="1" dirty="0">
                <a:solidFill>
                  <a:srgbClr val="00B0F0"/>
                </a:solidFill>
              </a:rPr>
              <a:t>Acciones congruentes</a:t>
            </a:r>
          </a:p>
          <a:p>
            <a:pPr marL="0" indent="0" algn="ctr">
              <a:buNone/>
            </a:pPr>
            <a:r>
              <a:rPr lang="es-CR" sz="2000" dirty="0"/>
              <a:t>Conductas concretas con las que las personas trabajadoras se puedan identificar con el quehacer diario</a:t>
            </a:r>
          </a:p>
          <a:p>
            <a:endParaRPr lang="es-CR" dirty="0"/>
          </a:p>
        </p:txBody>
      </p:sp>
      <p:sp>
        <p:nvSpPr>
          <p:cNvPr id="5" name="Flecha: curvada hacia abajo 4">
            <a:extLst>
              <a:ext uri="{FF2B5EF4-FFF2-40B4-BE49-F238E27FC236}">
                <a16:creationId xmlns:a16="http://schemas.microsoft.com/office/drawing/2014/main" id="{1219876D-FE8D-432E-A5E1-41651C2627EA}"/>
              </a:ext>
            </a:extLst>
          </p:cNvPr>
          <p:cNvSpPr/>
          <p:nvPr/>
        </p:nvSpPr>
        <p:spPr>
          <a:xfrm rot="1466145">
            <a:off x="5591418" y="1378454"/>
            <a:ext cx="1710497" cy="998806"/>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9459AB17-E589-48E0-BF2D-616781ACA391}"/>
              </a:ext>
            </a:extLst>
          </p:cNvPr>
          <p:cNvPicPr>
            <a:picLocks noChangeAspect="1"/>
          </p:cNvPicPr>
          <p:nvPr/>
        </p:nvPicPr>
        <p:blipFill>
          <a:blip r:embed="rId2"/>
          <a:stretch>
            <a:fillRect/>
          </a:stretch>
        </p:blipFill>
        <p:spPr>
          <a:xfrm>
            <a:off x="0" y="5788606"/>
            <a:ext cx="12192000" cy="6504432"/>
          </a:xfrm>
          <a:prstGeom prst="rect">
            <a:avLst/>
          </a:prstGeom>
        </p:spPr>
      </p:pic>
      <p:pic>
        <p:nvPicPr>
          <p:cNvPr id="7" name="Imagen 6">
            <a:extLst>
              <a:ext uri="{FF2B5EF4-FFF2-40B4-BE49-F238E27FC236}">
                <a16:creationId xmlns:a16="http://schemas.microsoft.com/office/drawing/2014/main" id="{9B4027C7-733F-428C-8D81-ADDCA5F16180}"/>
              </a:ext>
            </a:extLst>
          </p:cNvPr>
          <p:cNvPicPr>
            <a:picLocks noChangeAspect="1"/>
          </p:cNvPicPr>
          <p:nvPr/>
        </p:nvPicPr>
        <p:blipFill>
          <a:blip r:embed="rId3"/>
          <a:stretch>
            <a:fillRect/>
          </a:stretch>
        </p:blipFill>
        <p:spPr>
          <a:xfrm>
            <a:off x="9554760" y="59658"/>
            <a:ext cx="2122597" cy="1321295"/>
          </a:xfrm>
          <a:prstGeom prst="rect">
            <a:avLst/>
          </a:prstGeom>
        </p:spPr>
      </p:pic>
    </p:spTree>
    <p:extLst>
      <p:ext uri="{BB962C8B-B14F-4D97-AF65-F5344CB8AC3E}">
        <p14:creationId xmlns:p14="http://schemas.microsoft.com/office/powerpoint/2010/main" val="408383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B390E8E-DF00-CA45-875A-0CD7DB5BD47F}"/>
              </a:ext>
              <a:ext uri="{C183D7F6-B498-43B3-948B-1728B52AA6E4}">
                <adec:decorative xmlns:adec="http://schemas.microsoft.com/office/drawing/2017/decorative" val="1"/>
              </a:ext>
            </a:extLst>
          </p:cNvPr>
          <p:cNvGrpSpPr/>
          <p:nvPr/>
        </p:nvGrpSpPr>
        <p:grpSpPr>
          <a:xfrm>
            <a:off x="69099" y="0"/>
            <a:ext cx="12192000" cy="6503385"/>
            <a:chOff x="0" y="7946"/>
            <a:chExt cx="12192000" cy="6503385"/>
          </a:xfrm>
        </p:grpSpPr>
        <p:pic>
          <p:nvPicPr>
            <p:cNvPr id="11" name="Imagen 10">
              <a:extLst>
                <a:ext uri="{FF2B5EF4-FFF2-40B4-BE49-F238E27FC236}">
                  <a16:creationId xmlns:a16="http://schemas.microsoft.com/office/drawing/2014/main" id="{B018DAC5-8DDD-FD47-88E7-B0459D6A98B9}"/>
                </a:ext>
                <a:ext uri="{C183D7F6-B498-43B3-948B-1728B52AA6E4}">
                  <adec:decorative xmlns:adec="http://schemas.microsoft.com/office/drawing/2017/decorative" val="1"/>
                </a:ext>
              </a:extLst>
            </p:cNvPr>
            <p:cNvPicPr>
              <a:picLocks noChangeAspect="1"/>
            </p:cNvPicPr>
            <p:nvPr/>
          </p:nvPicPr>
          <p:blipFill rotWithShape="1">
            <a:blip r:embed="rId3"/>
            <a:srcRect t="9236" b="74372"/>
            <a:stretch/>
          </p:blipFill>
          <p:spPr>
            <a:xfrm>
              <a:off x="0" y="7946"/>
              <a:ext cx="12192000" cy="1190090"/>
            </a:xfrm>
            <a:prstGeom prst="rect">
              <a:avLst/>
            </a:prstGeom>
          </p:spPr>
        </p:pic>
        <p:pic>
          <p:nvPicPr>
            <p:cNvPr id="13" name="Gráfico 4">
              <a:extLst>
                <a:ext uri="{FF2B5EF4-FFF2-40B4-BE49-F238E27FC236}">
                  <a16:creationId xmlns:a16="http://schemas.microsoft.com/office/drawing/2014/main" id="{97BED3D0-732C-5E43-B7F1-F93D2908DB6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55867" y="5998687"/>
              <a:ext cx="803318" cy="512644"/>
            </a:xfrm>
            <a:prstGeom prst="rect">
              <a:avLst/>
            </a:prstGeom>
          </p:spPr>
        </p:pic>
      </p:grpSp>
      <p:grpSp>
        <p:nvGrpSpPr>
          <p:cNvPr id="2" name="Grupo 1">
            <a:extLst>
              <a:ext uri="{FF2B5EF4-FFF2-40B4-BE49-F238E27FC236}">
                <a16:creationId xmlns:a16="http://schemas.microsoft.com/office/drawing/2014/main" id="{1F4D5CB6-C343-1346-9A1E-E638941DAF9F}"/>
              </a:ext>
              <a:ext uri="{C183D7F6-B498-43B3-948B-1728B52AA6E4}">
                <adec:decorative xmlns:adec="http://schemas.microsoft.com/office/drawing/2017/decorative" val="1"/>
              </a:ext>
            </a:extLst>
          </p:cNvPr>
          <p:cNvGrpSpPr/>
          <p:nvPr/>
        </p:nvGrpSpPr>
        <p:grpSpPr>
          <a:xfrm>
            <a:off x="829005" y="2022514"/>
            <a:ext cx="2557541" cy="3643703"/>
            <a:chOff x="477313" y="1982182"/>
            <a:chExt cx="2557541" cy="3643703"/>
          </a:xfrm>
        </p:grpSpPr>
        <p:pic>
          <p:nvPicPr>
            <p:cNvPr id="6" name="Gráfico 5" descr="Grupo de personas">
              <a:extLst>
                <a:ext uri="{FF2B5EF4-FFF2-40B4-BE49-F238E27FC236}">
                  <a16:creationId xmlns:a16="http://schemas.microsoft.com/office/drawing/2014/main" id="{6DEB712E-8230-2345-9E3B-ADA424E03B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313" y="1982182"/>
              <a:ext cx="2247642" cy="1440796"/>
            </a:xfrm>
            <a:prstGeom prst="rect">
              <a:avLst/>
            </a:prstGeom>
          </p:spPr>
        </p:pic>
        <p:cxnSp>
          <p:nvCxnSpPr>
            <p:cNvPr id="7" name="Conector recto 6">
              <a:extLst>
                <a:ext uri="{FF2B5EF4-FFF2-40B4-BE49-F238E27FC236}">
                  <a16:creationId xmlns:a16="http://schemas.microsoft.com/office/drawing/2014/main" id="{0887C3F6-787D-D44D-A70E-E9E35EC1E38B}"/>
                </a:ext>
              </a:extLst>
            </p:cNvPr>
            <p:cNvCxnSpPr>
              <a:cxnSpLocks/>
            </p:cNvCxnSpPr>
            <p:nvPr/>
          </p:nvCxnSpPr>
          <p:spPr>
            <a:xfrm>
              <a:off x="3034854" y="1982182"/>
              <a:ext cx="0" cy="3643703"/>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grpSp>
      <p:pic>
        <p:nvPicPr>
          <p:cNvPr id="5" name="Imagen 4">
            <a:extLst>
              <a:ext uri="{FF2B5EF4-FFF2-40B4-BE49-F238E27FC236}">
                <a16:creationId xmlns:a16="http://schemas.microsoft.com/office/drawing/2014/main" id="{9B89203B-2CC5-4343-AD8D-A892A250A415}"/>
              </a:ext>
            </a:extLst>
          </p:cNvPr>
          <p:cNvPicPr>
            <a:picLocks noChangeAspect="1"/>
          </p:cNvPicPr>
          <p:nvPr/>
        </p:nvPicPr>
        <p:blipFill>
          <a:blip r:embed="rId8"/>
          <a:stretch>
            <a:fillRect/>
          </a:stretch>
        </p:blipFill>
        <p:spPr>
          <a:xfrm>
            <a:off x="4106527" y="1233293"/>
            <a:ext cx="4601375" cy="5222147"/>
          </a:xfrm>
          <a:prstGeom prst="rect">
            <a:avLst/>
          </a:prstGeom>
        </p:spPr>
      </p:pic>
      <p:sp>
        <p:nvSpPr>
          <p:cNvPr id="4" name="Elipse 3">
            <a:extLst>
              <a:ext uri="{FF2B5EF4-FFF2-40B4-BE49-F238E27FC236}">
                <a16:creationId xmlns:a16="http://schemas.microsoft.com/office/drawing/2014/main" id="{1B2F850E-DE16-4B28-ACB2-ECCD8ED526F8}"/>
              </a:ext>
            </a:extLst>
          </p:cNvPr>
          <p:cNvSpPr/>
          <p:nvPr/>
        </p:nvSpPr>
        <p:spPr>
          <a:xfrm>
            <a:off x="225084" y="3896751"/>
            <a:ext cx="2809770" cy="1806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t>Circular </a:t>
            </a:r>
          </a:p>
          <a:p>
            <a:pPr algn="ctr"/>
            <a:r>
              <a:rPr lang="es-CR" b="1" dirty="0"/>
              <a:t>DM-0028-06-2020 </a:t>
            </a:r>
          </a:p>
          <a:p>
            <a:pPr algn="ctr"/>
            <a:r>
              <a:rPr lang="es-CR" b="1" dirty="0"/>
              <a:t>08/06/2020</a:t>
            </a:r>
          </a:p>
        </p:txBody>
      </p:sp>
      <p:sp>
        <p:nvSpPr>
          <p:cNvPr id="8" name="Globo: flecha izquierda 7">
            <a:extLst>
              <a:ext uri="{FF2B5EF4-FFF2-40B4-BE49-F238E27FC236}">
                <a16:creationId xmlns:a16="http://schemas.microsoft.com/office/drawing/2014/main" id="{CCEEE8CA-54C6-4188-977F-C03CEE8ACF53}"/>
              </a:ext>
            </a:extLst>
          </p:cNvPr>
          <p:cNvSpPr/>
          <p:nvPr/>
        </p:nvSpPr>
        <p:spPr>
          <a:xfrm>
            <a:off x="8224909" y="1530144"/>
            <a:ext cx="3742007" cy="3126261"/>
          </a:xfrm>
          <a:prstGeom prst="leftArrowCallou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CR" sz="1400" b="1" kern="1200" dirty="0">
                <a:solidFill>
                  <a:schemeClr val="accent1">
                    <a:lumMod val="75000"/>
                  </a:schemeClr>
                </a:solidFill>
                <a:effectLst/>
                <a:latin typeface="Arial Rounded MT Bold" panose="020F0704030504030204" pitchFamily="34" charset="0"/>
                <a:ea typeface="+mj-ea"/>
                <a:cs typeface="+mj-cs"/>
              </a:rPr>
              <a:t>Objetivo </a:t>
            </a:r>
            <a:r>
              <a:rPr lang="es-CR" sz="1400" kern="1200" dirty="0">
                <a:solidFill>
                  <a:schemeClr val="tx1"/>
                </a:solidFill>
                <a:effectLst/>
                <a:latin typeface="Calibri" panose="020F0502020204030204" pitchFamily="34" charset="0"/>
                <a:ea typeface="+mj-ea"/>
                <a:cs typeface="Arial" panose="020B0604020202020204" pitchFamily="34" charset="0"/>
              </a:rPr>
              <a:t>Establecer el marco ético de este ministerio, en el cual declara los principios y valores éticos que deben prevalecer en el Ministerio de Educación Pública, por tanto, se asume como fundamento para guiar el accionar de la institución, las conductas y el correcto proceder, en el cumplimiento de las funciones de quienes en ella laboramos.</a:t>
            </a:r>
            <a:endParaRPr lang="es-C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2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75F49279-C4E2-B84E-B01A-624EB7D3434C}"/>
              </a:ext>
              <a:ext uri="{C183D7F6-B498-43B3-948B-1728B52AA6E4}">
                <adec:decorative xmlns:adec="http://schemas.microsoft.com/office/drawing/2017/decorative" val="1"/>
              </a:ext>
            </a:extLst>
          </p:cNvPr>
          <p:cNvGrpSpPr/>
          <p:nvPr/>
        </p:nvGrpSpPr>
        <p:grpSpPr>
          <a:xfrm>
            <a:off x="0" y="254102"/>
            <a:ext cx="12192000" cy="6603898"/>
            <a:chOff x="0" y="254102"/>
            <a:chExt cx="12192000" cy="6603898"/>
          </a:xfrm>
        </p:grpSpPr>
        <p:pic>
          <p:nvPicPr>
            <p:cNvPr id="6" name="Gráfico 4">
              <a:extLst>
                <a:ext uri="{FF2B5EF4-FFF2-40B4-BE49-F238E27FC236}">
                  <a16:creationId xmlns:a16="http://schemas.microsoft.com/office/drawing/2014/main" id="{E6C86DA3-500D-804C-8375-D5FD9B160EB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37185" y="254102"/>
              <a:ext cx="650016" cy="414813"/>
            </a:xfrm>
            <a:prstGeom prst="rect">
              <a:avLst/>
            </a:prstGeom>
          </p:spPr>
        </p:pic>
        <p:pic>
          <p:nvPicPr>
            <p:cNvPr id="8" name="Imagen 7">
              <a:extLst>
                <a:ext uri="{FF2B5EF4-FFF2-40B4-BE49-F238E27FC236}">
                  <a16:creationId xmlns:a16="http://schemas.microsoft.com/office/drawing/2014/main" id="{853F1442-325E-B240-8925-C10166CF1319}"/>
                </a:ext>
                <a:ext uri="{C183D7F6-B498-43B3-948B-1728B52AA6E4}">
                  <adec:decorative xmlns:adec="http://schemas.microsoft.com/office/drawing/2017/decorative" val="1"/>
                </a:ext>
              </a:extLst>
            </p:cNvPr>
            <p:cNvPicPr>
              <a:picLocks noChangeAspect="1"/>
            </p:cNvPicPr>
            <p:nvPr/>
          </p:nvPicPr>
          <p:blipFill rotWithShape="1">
            <a:blip r:embed="rId5"/>
            <a:srcRect t="76710" b="7174"/>
            <a:stretch/>
          </p:blipFill>
          <p:spPr>
            <a:xfrm>
              <a:off x="0" y="5689948"/>
              <a:ext cx="12192000" cy="1168052"/>
            </a:xfrm>
            <a:prstGeom prst="rect">
              <a:avLst/>
            </a:prstGeom>
          </p:spPr>
        </p:pic>
      </p:grpSp>
      <p:sp>
        <p:nvSpPr>
          <p:cNvPr id="5" name="Título 4">
            <a:extLst>
              <a:ext uri="{FF2B5EF4-FFF2-40B4-BE49-F238E27FC236}">
                <a16:creationId xmlns:a16="http://schemas.microsoft.com/office/drawing/2014/main" id="{FD43931D-AD75-B046-9EDD-06A0B9DF68B3}"/>
              </a:ext>
            </a:extLst>
          </p:cNvPr>
          <p:cNvSpPr>
            <a:spLocks noGrp="1"/>
          </p:cNvSpPr>
          <p:nvPr>
            <p:ph type="title"/>
          </p:nvPr>
        </p:nvSpPr>
        <p:spPr>
          <a:xfrm>
            <a:off x="634999" y="615015"/>
            <a:ext cx="10515600" cy="662781"/>
          </a:xfrm>
        </p:spPr>
        <p:txBody>
          <a:bodyPr>
            <a:normAutofit/>
          </a:bodyPr>
          <a:lstStyle/>
          <a:p>
            <a:r>
              <a:rPr lang="es-CR" sz="3600" b="1" kern="600" dirty="0">
                <a:solidFill>
                  <a:srgbClr val="4DB5E6"/>
                </a:solidFill>
                <a:latin typeface="+mn-lt"/>
                <a:ea typeface="+mn-ea"/>
                <a:cs typeface="+mn-cs"/>
              </a:rPr>
              <a:t>MANUAL DE ÉTICA Y CONDUCTA 2020</a:t>
            </a:r>
          </a:p>
        </p:txBody>
      </p:sp>
      <p:sp>
        <p:nvSpPr>
          <p:cNvPr id="10" name="Título 12">
            <a:extLst>
              <a:ext uri="{FF2B5EF4-FFF2-40B4-BE49-F238E27FC236}">
                <a16:creationId xmlns:a16="http://schemas.microsoft.com/office/drawing/2014/main" id="{EA2B6A36-8B1B-F94D-9021-AA3C807CC287}"/>
              </a:ext>
            </a:extLst>
          </p:cNvPr>
          <p:cNvSpPr txBox="1">
            <a:spLocks/>
          </p:cNvSpPr>
          <p:nvPr/>
        </p:nvSpPr>
        <p:spPr>
          <a:xfrm>
            <a:off x="478302" y="1173997"/>
            <a:ext cx="11078699" cy="4510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s-CR" sz="3000" dirty="0">
                <a:ln w="0"/>
                <a:solidFill>
                  <a:schemeClr val="accent1"/>
                </a:solidFill>
                <a:effectLst>
                  <a:outerShdw blurRad="38100" dist="25400" dir="5400000" algn="ctr" rotWithShape="0">
                    <a:srgbClr val="6E747A">
                      <a:alpha val="43000"/>
                    </a:srgbClr>
                  </a:outerShdw>
                </a:effectLst>
                <a:latin typeface="+mn-lt"/>
                <a:cs typeface="Arial" charset="0"/>
              </a:rPr>
              <a:t>Conformado por 6 Capítulos</a:t>
            </a:r>
            <a:r>
              <a:rPr lang="es-CR" sz="3000" dirty="0">
                <a:solidFill>
                  <a:schemeClr val="tx1">
                    <a:lumMod val="50000"/>
                    <a:lumOff val="50000"/>
                  </a:schemeClr>
                </a:solidFill>
                <a:latin typeface="+mn-lt"/>
                <a:cs typeface="Arial" charset="0"/>
              </a:rPr>
              <a:t>:</a:t>
            </a:r>
          </a:p>
          <a:p>
            <a:pPr>
              <a:lnSpc>
                <a:spcPts val="3000"/>
              </a:lnSpc>
            </a:pPr>
            <a:endParaRPr lang="es-CR" sz="2000" dirty="0">
              <a:solidFill>
                <a:schemeClr val="tx1">
                  <a:lumMod val="50000"/>
                  <a:lumOff val="50000"/>
                </a:schemeClr>
              </a:solidFill>
              <a:latin typeface="+mn-lt"/>
              <a:cs typeface="Arial" charset="0"/>
            </a:endParaRPr>
          </a:p>
        </p:txBody>
      </p:sp>
      <p:sp>
        <p:nvSpPr>
          <p:cNvPr id="2" name="Rectángulo: esquinas redondeadas 1">
            <a:extLst>
              <a:ext uri="{FF2B5EF4-FFF2-40B4-BE49-F238E27FC236}">
                <a16:creationId xmlns:a16="http://schemas.microsoft.com/office/drawing/2014/main" id="{DA8815A9-799A-4AAE-A255-E75C83FD62D4}"/>
              </a:ext>
            </a:extLst>
          </p:cNvPr>
          <p:cNvSpPr/>
          <p:nvPr/>
        </p:nvSpPr>
        <p:spPr>
          <a:xfrm>
            <a:off x="5775156" y="1397511"/>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Fundamentación Filosófica</a:t>
            </a:r>
          </a:p>
        </p:txBody>
      </p:sp>
      <p:sp>
        <p:nvSpPr>
          <p:cNvPr id="4" name="Rectángulo: esquinas redondeadas 3">
            <a:extLst>
              <a:ext uri="{FF2B5EF4-FFF2-40B4-BE49-F238E27FC236}">
                <a16:creationId xmlns:a16="http://schemas.microsoft.com/office/drawing/2014/main" id="{BF8CF958-E4F5-4272-BE74-A2D320DF5B9D}"/>
              </a:ext>
            </a:extLst>
          </p:cNvPr>
          <p:cNvSpPr/>
          <p:nvPr/>
        </p:nvSpPr>
        <p:spPr>
          <a:xfrm>
            <a:off x="5775156" y="2075630"/>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Declaración de Principios y Valores</a:t>
            </a:r>
          </a:p>
        </p:txBody>
      </p:sp>
      <p:sp>
        <p:nvSpPr>
          <p:cNvPr id="7" name="Rectángulo: esquinas redondeadas 6">
            <a:extLst>
              <a:ext uri="{FF2B5EF4-FFF2-40B4-BE49-F238E27FC236}">
                <a16:creationId xmlns:a16="http://schemas.microsoft.com/office/drawing/2014/main" id="{5C7F349A-9DDA-4A3D-9A49-DBBF742214E7}"/>
              </a:ext>
            </a:extLst>
          </p:cNvPr>
          <p:cNvSpPr/>
          <p:nvPr/>
        </p:nvSpPr>
        <p:spPr>
          <a:xfrm>
            <a:off x="5775157" y="2738671"/>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Conductas o Acciones Congruentes</a:t>
            </a:r>
          </a:p>
        </p:txBody>
      </p:sp>
      <p:sp>
        <p:nvSpPr>
          <p:cNvPr id="9" name="Abrir llave 8">
            <a:extLst>
              <a:ext uri="{FF2B5EF4-FFF2-40B4-BE49-F238E27FC236}">
                <a16:creationId xmlns:a16="http://schemas.microsoft.com/office/drawing/2014/main" id="{DA08459E-B218-4970-AA98-11D25EACF67A}"/>
              </a:ext>
            </a:extLst>
          </p:cNvPr>
          <p:cNvSpPr/>
          <p:nvPr/>
        </p:nvSpPr>
        <p:spPr>
          <a:xfrm>
            <a:off x="5320633" y="1168052"/>
            <a:ext cx="657726" cy="4350432"/>
          </a:xfrm>
          <a:prstGeom prst="lef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dirty="0"/>
          </a:p>
        </p:txBody>
      </p:sp>
      <p:sp>
        <p:nvSpPr>
          <p:cNvPr id="14" name="Rectángulo: esquinas redondeadas 13">
            <a:extLst>
              <a:ext uri="{FF2B5EF4-FFF2-40B4-BE49-F238E27FC236}">
                <a16:creationId xmlns:a16="http://schemas.microsoft.com/office/drawing/2014/main" id="{1BDF0106-B54D-457F-8FF3-2225084ADB42}"/>
              </a:ext>
            </a:extLst>
          </p:cNvPr>
          <p:cNvSpPr/>
          <p:nvPr/>
        </p:nvSpPr>
        <p:spPr>
          <a:xfrm>
            <a:off x="5775156" y="3413110"/>
            <a:ext cx="5462026" cy="508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Compromisos éticos</a:t>
            </a:r>
          </a:p>
        </p:txBody>
      </p:sp>
      <p:sp>
        <p:nvSpPr>
          <p:cNvPr id="15" name="Rectángulo: esquinas redondeadas 14">
            <a:extLst>
              <a:ext uri="{FF2B5EF4-FFF2-40B4-BE49-F238E27FC236}">
                <a16:creationId xmlns:a16="http://schemas.microsoft.com/office/drawing/2014/main" id="{68001D84-FF6F-490B-BD62-1459775E5299}"/>
              </a:ext>
            </a:extLst>
          </p:cNvPr>
          <p:cNvSpPr/>
          <p:nvPr/>
        </p:nvSpPr>
        <p:spPr>
          <a:xfrm>
            <a:off x="5775156" y="4076151"/>
            <a:ext cx="5462026"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a:t>Pautas éticas</a:t>
            </a:r>
          </a:p>
        </p:txBody>
      </p:sp>
      <p:sp>
        <p:nvSpPr>
          <p:cNvPr id="16" name="Rectángulo: esquinas redondeadas 15">
            <a:extLst>
              <a:ext uri="{FF2B5EF4-FFF2-40B4-BE49-F238E27FC236}">
                <a16:creationId xmlns:a16="http://schemas.microsoft.com/office/drawing/2014/main" id="{E81EDCB2-6F6D-46B0-868B-DF4C7479E40C}"/>
              </a:ext>
            </a:extLst>
          </p:cNvPr>
          <p:cNvSpPr/>
          <p:nvPr/>
        </p:nvSpPr>
        <p:spPr>
          <a:xfrm>
            <a:off x="5775156" y="4813340"/>
            <a:ext cx="5462027" cy="501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a:t>Aplicación del Manual de Ética y Conducta</a:t>
            </a:r>
          </a:p>
        </p:txBody>
      </p:sp>
      <p:pic>
        <p:nvPicPr>
          <p:cNvPr id="17" name="Imagen 16">
            <a:extLst>
              <a:ext uri="{FF2B5EF4-FFF2-40B4-BE49-F238E27FC236}">
                <a16:creationId xmlns:a16="http://schemas.microsoft.com/office/drawing/2014/main" id="{DAB16B2E-3222-47FF-9897-ED2FDE294666}"/>
              </a:ext>
            </a:extLst>
          </p:cNvPr>
          <p:cNvPicPr>
            <a:picLocks noChangeAspect="1"/>
          </p:cNvPicPr>
          <p:nvPr/>
        </p:nvPicPr>
        <p:blipFill>
          <a:blip r:embed="rId6"/>
          <a:stretch>
            <a:fillRect/>
          </a:stretch>
        </p:blipFill>
        <p:spPr>
          <a:xfrm>
            <a:off x="1428837" y="3585071"/>
            <a:ext cx="2025254" cy="1260700"/>
          </a:xfrm>
          <a:prstGeom prst="rect">
            <a:avLst/>
          </a:prstGeom>
        </p:spPr>
      </p:pic>
    </p:spTree>
    <p:extLst>
      <p:ext uri="{BB962C8B-B14F-4D97-AF65-F5344CB8AC3E}">
        <p14:creationId xmlns:p14="http://schemas.microsoft.com/office/powerpoint/2010/main" val="136479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045BD-ECD5-4B33-8C6F-C5C90583212F}"/>
              </a:ext>
            </a:extLst>
          </p:cNvPr>
          <p:cNvSpPr>
            <a:spLocks noGrp="1"/>
          </p:cNvSpPr>
          <p:nvPr>
            <p:ph type="title"/>
          </p:nvPr>
        </p:nvSpPr>
        <p:spPr>
          <a:xfrm>
            <a:off x="984738" y="4309072"/>
            <a:ext cx="10515600" cy="1325563"/>
          </a:xfrm>
        </p:spPr>
        <p:txBody>
          <a:bodyPr>
            <a:normAutofit fontScale="90000"/>
          </a:bodyPr>
          <a:lstStyle/>
          <a:p>
            <a:r>
              <a:rPr lang="es-CR" sz="2200" dirty="0"/>
              <a:t>1. Compromiso</a:t>
            </a:r>
            <a:br>
              <a:rPr lang="es-CR" sz="2200" dirty="0"/>
            </a:br>
            <a:br>
              <a:rPr lang="es-CR" sz="2200" dirty="0"/>
            </a:br>
            <a:br>
              <a:rPr lang="es-CR" sz="2200" dirty="0"/>
            </a:br>
            <a:r>
              <a:rPr lang="es-CR" sz="2200" dirty="0"/>
              <a:t>2. Respeto</a:t>
            </a:r>
            <a:br>
              <a:rPr lang="es-CR" sz="2200" dirty="0"/>
            </a:br>
            <a:br>
              <a:rPr lang="es-CR" sz="2200" dirty="0"/>
            </a:br>
            <a:br>
              <a:rPr lang="es-CR" sz="2200" dirty="0"/>
            </a:br>
            <a:r>
              <a:rPr lang="es-CR" sz="2200" dirty="0"/>
              <a:t>3. Transparencia</a:t>
            </a:r>
            <a:br>
              <a:rPr lang="es-CR" sz="2200" dirty="0"/>
            </a:br>
            <a:br>
              <a:rPr lang="es-CR" sz="2200" dirty="0"/>
            </a:br>
            <a:br>
              <a:rPr lang="es-CR" sz="2200" dirty="0"/>
            </a:br>
            <a:r>
              <a:rPr lang="es-CR" sz="2200" dirty="0"/>
              <a:t>4. Responsabilidad</a:t>
            </a:r>
            <a:br>
              <a:rPr lang="es-CR" dirty="0"/>
            </a:br>
            <a:br>
              <a:rPr lang="es-CR" dirty="0"/>
            </a:br>
            <a:endParaRPr lang="es-CR" dirty="0"/>
          </a:p>
        </p:txBody>
      </p:sp>
      <p:sp>
        <p:nvSpPr>
          <p:cNvPr id="3" name="CuadroTexto 2">
            <a:extLst>
              <a:ext uri="{FF2B5EF4-FFF2-40B4-BE49-F238E27FC236}">
                <a16:creationId xmlns:a16="http://schemas.microsoft.com/office/drawing/2014/main" id="{6978304B-8FC7-4497-80EC-6F5AA355B81C}"/>
              </a:ext>
            </a:extLst>
          </p:cNvPr>
          <p:cNvSpPr txBox="1"/>
          <p:nvPr/>
        </p:nvSpPr>
        <p:spPr>
          <a:xfrm>
            <a:off x="717452" y="1083213"/>
            <a:ext cx="10002129" cy="1323439"/>
          </a:xfrm>
          <a:prstGeom prst="rect">
            <a:avLst/>
          </a:prstGeom>
          <a:noFill/>
        </p:spPr>
        <p:txBody>
          <a:bodyPr wrap="square" rtlCol="0">
            <a:spAutoFit/>
          </a:bodyPr>
          <a:lstStyle/>
          <a:p>
            <a:pPr algn="ctr"/>
            <a:r>
              <a:rPr lang="es-CR" sz="4000" b="1" dirty="0">
                <a:solidFill>
                  <a:srgbClr val="4DB5E6"/>
                </a:solidFill>
                <a:latin typeface="Arial Rounded MT Bold" panose="020F0704030504030204" pitchFamily="34" charset="0"/>
              </a:rPr>
              <a:t>Capítulo II: </a:t>
            </a:r>
          </a:p>
          <a:p>
            <a:pPr algn="ctr"/>
            <a:r>
              <a:rPr lang="es-CR" sz="4000" b="1" dirty="0">
                <a:solidFill>
                  <a:srgbClr val="4DB5E6"/>
                </a:solidFill>
                <a:latin typeface="Arial Rounded MT Bold" panose="020F0704030504030204" pitchFamily="34" charset="0"/>
              </a:rPr>
              <a:t>Definición de Valores Institucionales </a:t>
            </a:r>
          </a:p>
        </p:txBody>
      </p:sp>
      <p:graphicFrame>
        <p:nvGraphicFramePr>
          <p:cNvPr id="4" name="Tabla 4">
            <a:extLst>
              <a:ext uri="{FF2B5EF4-FFF2-40B4-BE49-F238E27FC236}">
                <a16:creationId xmlns:a16="http://schemas.microsoft.com/office/drawing/2014/main" id="{856BB7BC-56B7-49D1-AFFB-E1FBE15BA233}"/>
              </a:ext>
            </a:extLst>
          </p:cNvPr>
          <p:cNvGraphicFramePr>
            <a:graphicFrameLocks noGrp="1"/>
          </p:cNvGraphicFramePr>
          <p:nvPr>
            <p:extLst>
              <p:ext uri="{D42A27DB-BD31-4B8C-83A1-F6EECF244321}">
                <p14:modId xmlns:p14="http://schemas.microsoft.com/office/powerpoint/2010/main" val="4044178234"/>
              </p:ext>
            </p:extLst>
          </p:nvPr>
        </p:nvGraphicFramePr>
        <p:xfrm>
          <a:off x="3094892" y="2616182"/>
          <a:ext cx="8539090" cy="3657600"/>
        </p:xfrm>
        <a:graphic>
          <a:graphicData uri="http://schemas.openxmlformats.org/drawingml/2006/table">
            <a:tbl>
              <a:tblPr firstRow="1" bandRow="1">
                <a:tableStyleId>{5C22544A-7EE6-4342-B048-85BDC9FD1C3A}</a:tableStyleId>
              </a:tblPr>
              <a:tblGrid>
                <a:gridCol w="8539090">
                  <a:extLst>
                    <a:ext uri="{9D8B030D-6E8A-4147-A177-3AD203B41FA5}">
                      <a16:colId xmlns:a16="http://schemas.microsoft.com/office/drawing/2014/main" val="3026874911"/>
                    </a:ext>
                  </a:extLst>
                </a:gridCol>
              </a:tblGrid>
              <a:tr h="370840">
                <a:tc>
                  <a:txBody>
                    <a:bodyPr/>
                    <a:lstStyle/>
                    <a:p>
                      <a:r>
                        <a:rPr lang="es-CR" dirty="0"/>
                        <a:t>Este valor responde e incluye otros valores: iniciativa, proactividad, diligencia, orden, esmero, puntualidad, dedicación, motivación, mejoramiento continuo, planificación, eficiencia y eficacia, creatividad e innovación, excelencia, cumplimiento, productividad, perseverancia, diligencia, motivación.</a:t>
                      </a:r>
                    </a:p>
                  </a:txBody>
                  <a:tcPr/>
                </a:tc>
                <a:extLst>
                  <a:ext uri="{0D108BD9-81ED-4DB2-BD59-A6C34878D82A}">
                    <a16:rowId xmlns:a16="http://schemas.microsoft.com/office/drawing/2014/main" val="3850217531"/>
                  </a:ext>
                </a:extLst>
              </a:tr>
              <a:tr h="370840">
                <a:tc>
                  <a:txBody>
                    <a:bodyPr/>
                    <a:lstStyle/>
                    <a:p>
                      <a:r>
                        <a:rPr lang="es-CR" dirty="0"/>
                        <a:t>Trabajo en equipo, honestidad, tolerancia, compañerismo, dialogo, cooperación, comunicación, dignidad, empatía, sinceridad, confianza, colaboración, solidaridad, comprensión, equidad, puntualidad, igualdad.</a:t>
                      </a:r>
                    </a:p>
                  </a:txBody>
                  <a:tcPr/>
                </a:tc>
                <a:extLst>
                  <a:ext uri="{0D108BD9-81ED-4DB2-BD59-A6C34878D82A}">
                    <a16:rowId xmlns:a16="http://schemas.microsoft.com/office/drawing/2014/main" val="1959577228"/>
                  </a:ext>
                </a:extLst>
              </a:tr>
              <a:tr h="370840">
                <a:tc>
                  <a:txBody>
                    <a:bodyPr/>
                    <a:lstStyle/>
                    <a:p>
                      <a:r>
                        <a:rPr lang="es-CR" dirty="0"/>
                        <a:t>Responde e incluye a estos otros valores: honradez, integridad, probidad, honestidad, confianza, sinceridad, comunicación, dialogo, seguimiento.</a:t>
                      </a:r>
                    </a:p>
                  </a:txBody>
                  <a:tcPr/>
                </a:tc>
                <a:extLst>
                  <a:ext uri="{0D108BD9-81ED-4DB2-BD59-A6C34878D82A}">
                    <a16:rowId xmlns:a16="http://schemas.microsoft.com/office/drawing/2014/main" val="3537682429"/>
                  </a:ext>
                </a:extLst>
              </a:tr>
              <a:tr h="370840">
                <a:tc>
                  <a:txBody>
                    <a:bodyPr/>
                    <a:lstStyle/>
                    <a:p>
                      <a:r>
                        <a:rPr lang="es-CR" dirty="0"/>
                        <a:t>Responde: puntualidad, cumplimiento, planificación, mejoramiento continuo, servicio pertinente y oportuno, cultura de servicio, capacidad de respuesta, fiabilidad, alta calidad, mejoramiento continuo, simplificación operativa.</a:t>
                      </a:r>
                    </a:p>
                  </a:txBody>
                  <a:tcPr/>
                </a:tc>
                <a:extLst>
                  <a:ext uri="{0D108BD9-81ED-4DB2-BD59-A6C34878D82A}">
                    <a16:rowId xmlns:a16="http://schemas.microsoft.com/office/drawing/2014/main" val="220082664"/>
                  </a:ext>
                </a:extLst>
              </a:tr>
            </a:tbl>
          </a:graphicData>
        </a:graphic>
      </p:graphicFrame>
      <p:pic>
        <p:nvPicPr>
          <p:cNvPr id="5" name="Imagen 4">
            <a:extLst>
              <a:ext uri="{FF2B5EF4-FFF2-40B4-BE49-F238E27FC236}">
                <a16:creationId xmlns:a16="http://schemas.microsoft.com/office/drawing/2014/main" id="{C795F245-32C5-4872-8E84-6335AB78BD7D}"/>
              </a:ext>
            </a:extLst>
          </p:cNvPr>
          <p:cNvPicPr>
            <a:picLocks noChangeAspect="1"/>
          </p:cNvPicPr>
          <p:nvPr/>
        </p:nvPicPr>
        <p:blipFill>
          <a:blip r:embed="rId2"/>
          <a:stretch>
            <a:fillRect/>
          </a:stretch>
        </p:blipFill>
        <p:spPr>
          <a:xfrm>
            <a:off x="10261908" y="291645"/>
            <a:ext cx="1518036" cy="944962"/>
          </a:xfrm>
          <a:prstGeom prst="rect">
            <a:avLst/>
          </a:prstGeom>
        </p:spPr>
      </p:pic>
    </p:spTree>
    <p:extLst>
      <p:ext uri="{BB962C8B-B14F-4D97-AF65-F5344CB8AC3E}">
        <p14:creationId xmlns:p14="http://schemas.microsoft.com/office/powerpoint/2010/main" val="180354404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000" b="1" dirty="0">
            <a:solidFill>
              <a:srgbClr val="4DB5E6"/>
            </a:solidFill>
            <a:latin typeface="Arial Rounded MT Bold" panose="020F07040305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3163</TotalTime>
  <Words>1323</Words>
  <Application>Microsoft Office PowerPoint</Application>
  <PresentationFormat>Panorámica</PresentationFormat>
  <Paragraphs>151</Paragraphs>
  <Slides>28</Slides>
  <Notes>23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4" baseType="lpstr">
      <vt:lpstr>Arial</vt:lpstr>
      <vt:lpstr>Arial Rounded MT Bold</vt:lpstr>
      <vt:lpstr>Calibri</vt:lpstr>
      <vt:lpstr>Calibri Light</vt:lpstr>
      <vt:lpstr>Tema de Office</vt:lpstr>
      <vt:lpstr>Chart</vt:lpstr>
      <vt:lpstr>Presentación de PowerPoint</vt:lpstr>
      <vt:lpstr>Integrantes de la Comisión de Ética y Valores: Resolución No. 659-MEP-2016</vt:lpstr>
      <vt:lpstr> ACTIVIDADES PREVIAS AL MANUAL DE ÉTICA Y CONDUCTA:              </vt:lpstr>
      <vt:lpstr>2020 : OFICIALIZACIÓN DEL MANUAL  LA COMISIÓN TRABAJO:  1. INDUCCIÓN DEL MANUAL DE ÉTICA Y CONDUCTA 2020-2021 en:     **Direcciones Regionales de Educación.      **Direcciones de Oficinas Centrales. 2. IMPLEMENTACIÓN DE LA MATRIZ DE INDICADORES ÉTICOS. 3. COORDINÓ CON DRH PARA INCORPORARLO EN MÓDULO DE INDUCCIÓN Y REINDUCCIÓN DEL PERSONAL.  2021 : OFICIALIZACIÓN POLÍTICA ÉTICA 1. DIAGRAMACIÓN, DISEÑO DE LA POLÍTICA ÉTICA DEL MEP 2. ACTUALMENTE EN LA DIVULGACIÓN DE LA POLÍTICA ÉTICA  </vt:lpstr>
      <vt:lpstr>Como parte del marco ético de una organización, son documentos orientadores de la conducta de las personas trabajadoras, basados en un conjunto de valores o conductas que ejemplifican su puesta en práctica. Es importante señalar que no tienen estructura jurídica (artículado) ni incorporan sanciones (León Hernández, 2019)  Al respecto García Marzá señala que “los códigos éticos no constituyen un conjunto de normas, mandatos y prohibiciones, dirigidas a definir qué comportamientos son adecuados o deseables, sino un conjunto de valores que guía la conducta y nos orienta en la toma de decisiones”</vt:lpstr>
      <vt:lpstr>VALORES</vt:lpstr>
      <vt:lpstr>Presentación de PowerPoint</vt:lpstr>
      <vt:lpstr>MANUAL DE ÉTICA Y CONDUCTA 2020</vt:lpstr>
      <vt:lpstr>1. Compromiso   2. Respeto   3. Transparencia   4. Responsabilidad  </vt:lpstr>
      <vt:lpstr>   SITUACIONES DE ÉXITO:   Primero:  -26 DRE YA CONCLUIDO EL INDUCCIÓN DEL MANUAL.  Un aspecto de recalcar: En Limón se logró capacitar a supervisores y actualmente se comenzó a capacitar a los Directores y las Directoras de los centros educativos.  </vt:lpstr>
      <vt:lpstr>  Segundo:  -Se ha coordinado con instancias del MEP para la implementación del Manual en su gestión, tales como:  1. Dirección de Recursos Humanos, donde formará parte del módulo de inducción y reinducción del personal.  2. El Equipo Institucional de Datos Abiertos-EIDA, donde se subió en el sitio web Transparencia Institucional.  3. Coordinación con la Contraloría de Servicios para la utilización de sus plataformas y medios de comunicación. </vt:lpstr>
      <vt:lpstr>INDUCCIÓN EN LAS DIRECCIONES REGIONALES Y DE OFICINAS CENTRALES  1. UNA VEZ RECIBIDA LA INDUCCIÓN CADA UNO DE LOS ENLACES.  3. EL ENLACE REPLICÓ EN TRABAJOS GRUPALES EL LLENADO DE UNAS MATRICES EN SUS DIRECCIONES (SEGÚN LA REALIDAD DE SU ÁREA DE TRABAJO).  4. AL FINAL DE LA INDUCCIÓN COMO PRODUCTO SE BRINDÓ UN INFORME CONSOLIDADO A LA COMISIÓN DEL TRABAJO REALIZADO.</vt:lpstr>
      <vt:lpstr>Presentación de PowerPoint</vt:lpstr>
      <vt:lpstr>Presentación de PowerPoint</vt:lpstr>
      <vt:lpstr>Presentación de PowerPoint</vt:lpstr>
      <vt:lpstr>USOS DEL MANUAL  NO ES UN INSTRUMENTO JURÍDICO, SANCIONATORIO O DISCIPLINARIO  SE BUSCA QUE LA ÉTICA SEA VIVENCIAL EN CADA COLABORADOR DEL MEP.  </vt:lpstr>
      <vt:lpstr>Presentación de PowerPoint</vt:lpstr>
      <vt:lpstr>       ASPIRACIONES DE LA POLÍTICA ÉTICA:    </vt:lpstr>
      <vt:lpstr>EJES DE ACCIÓN</vt:lpstr>
      <vt:lpstr>    </vt:lpstr>
      <vt:lpstr>Presentación de PowerPoint</vt:lpstr>
      <vt:lpstr>Presentación de PowerPoint</vt:lpstr>
      <vt:lpstr>Presentación de PowerPoint</vt:lpstr>
      <vt:lpstr>       LOGROS 2021    </vt:lpstr>
      <vt:lpstr>       LOGROS 2021    </vt:lpstr>
      <vt:lpstr>       LOGROS 2021    </vt:lpstr>
      <vt:lpstr>       LOGROS 2021    </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m20989</dc:creator>
  <cp:lastModifiedBy>Silvia Sáenz Soto</cp:lastModifiedBy>
  <cp:revision>374</cp:revision>
  <dcterms:created xsi:type="dcterms:W3CDTF">2019-01-24T16:16:47Z</dcterms:created>
  <dcterms:modified xsi:type="dcterms:W3CDTF">2021-10-18T20:58:52Z</dcterms:modified>
</cp:coreProperties>
</file>