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 id="2147483687" r:id="rId4"/>
    <p:sldMasterId id="2147483700" r:id="rId5"/>
  </p:sldMasterIdLst>
  <p:notesMasterIdLst>
    <p:notesMasterId r:id="rId2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3" r:id="rId21"/>
    <p:sldId id="274" r:id="rId22"/>
    <p:sldId id="275" r:id="rId23"/>
    <p:sldId id="276" r:id="rId24"/>
  </p:sldIdLst>
  <p:sldSz cx="12192000" cy="6858000"/>
  <p:notesSz cx="6858000" cy="9144000"/>
  <p:defaultTextStyle>
    <a:defPPr>
      <a:defRPr lang="es-C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98" name="PlaceHolder 1"/>
          <p:cNvSpPr>
            <a:spLocks noGrp="1" noRot="1" noChangeAspect="1"/>
          </p:cNvSpPr>
          <p:nvPr>
            <p:ph type="sldImg"/>
          </p:nvPr>
        </p:nvSpPr>
        <p:spPr>
          <a:xfrm>
            <a:off x="533520" y="764280"/>
            <a:ext cx="6704640" cy="3771360"/>
          </a:xfrm>
          <a:prstGeom prst="rect">
            <a:avLst/>
          </a:prstGeom>
        </p:spPr>
        <p:txBody>
          <a:bodyPr lIns="0" tIns="0" rIns="0" bIns="0" anchor="ctr">
            <a:noAutofit/>
          </a:bodyPr>
          <a:lstStyle/>
          <a:p>
            <a:pPr algn="ctr"/>
            <a:r>
              <a:rPr lang="es-CR" sz="4400" b="0" strike="noStrike" spc="-1">
                <a:latin typeface="Arial"/>
              </a:rPr>
              <a:t>Pulse para desplazar la diapositiva</a:t>
            </a:r>
          </a:p>
        </p:txBody>
      </p:sp>
      <p:sp>
        <p:nvSpPr>
          <p:cNvPr id="199" name="PlaceHolder 2"/>
          <p:cNvSpPr>
            <a:spLocks noGrp="1"/>
          </p:cNvSpPr>
          <p:nvPr>
            <p:ph type="body"/>
          </p:nvPr>
        </p:nvSpPr>
        <p:spPr>
          <a:xfrm>
            <a:off x="777240" y="4777560"/>
            <a:ext cx="6217560" cy="4525920"/>
          </a:xfrm>
          <a:prstGeom prst="rect">
            <a:avLst/>
          </a:prstGeom>
        </p:spPr>
        <p:txBody>
          <a:bodyPr lIns="0" tIns="0" rIns="0" bIns="0">
            <a:noAutofit/>
          </a:bodyPr>
          <a:lstStyle/>
          <a:p>
            <a:r>
              <a:rPr lang="es-CR" sz="2000" b="0" strike="noStrike" spc="-1">
                <a:latin typeface="Arial"/>
              </a:rPr>
              <a:t>Pulse para editar el formato de las notas</a:t>
            </a:r>
          </a:p>
        </p:txBody>
      </p:sp>
      <p:sp>
        <p:nvSpPr>
          <p:cNvPr id="200" name="PlaceHolder 3"/>
          <p:cNvSpPr>
            <a:spLocks noGrp="1"/>
          </p:cNvSpPr>
          <p:nvPr>
            <p:ph type="hdr"/>
          </p:nvPr>
        </p:nvSpPr>
        <p:spPr>
          <a:xfrm>
            <a:off x="0" y="0"/>
            <a:ext cx="3372840" cy="502560"/>
          </a:xfrm>
          <a:prstGeom prst="rect">
            <a:avLst/>
          </a:prstGeom>
        </p:spPr>
        <p:txBody>
          <a:bodyPr lIns="0" tIns="0" rIns="0" bIns="0">
            <a:noAutofit/>
          </a:bodyPr>
          <a:lstStyle/>
          <a:p>
            <a:r>
              <a:rPr lang="es-CR" sz="1400" b="0" strike="noStrike" spc="-1">
                <a:latin typeface="Times New Roman"/>
              </a:rPr>
              <a:t>&lt;cabecera&gt;</a:t>
            </a:r>
          </a:p>
        </p:txBody>
      </p:sp>
      <p:sp>
        <p:nvSpPr>
          <p:cNvPr id="201" name="PlaceHolder 4"/>
          <p:cNvSpPr>
            <a:spLocks noGrp="1"/>
          </p:cNvSpPr>
          <p:nvPr>
            <p:ph type="dt"/>
          </p:nvPr>
        </p:nvSpPr>
        <p:spPr>
          <a:xfrm>
            <a:off x="4399200" y="0"/>
            <a:ext cx="3372840" cy="502560"/>
          </a:xfrm>
          <a:prstGeom prst="rect">
            <a:avLst/>
          </a:prstGeom>
        </p:spPr>
        <p:txBody>
          <a:bodyPr lIns="0" tIns="0" rIns="0" bIns="0">
            <a:noAutofit/>
          </a:bodyPr>
          <a:lstStyle/>
          <a:p>
            <a:pPr algn="r"/>
            <a:r>
              <a:rPr lang="es-CR" sz="1400" b="0" strike="noStrike" spc="-1">
                <a:latin typeface="Times New Roman"/>
              </a:rPr>
              <a:t>&lt;fecha/hora&gt;</a:t>
            </a:r>
          </a:p>
        </p:txBody>
      </p:sp>
      <p:sp>
        <p:nvSpPr>
          <p:cNvPr id="202" name="PlaceHolder 5"/>
          <p:cNvSpPr>
            <a:spLocks noGrp="1"/>
          </p:cNvSpPr>
          <p:nvPr>
            <p:ph type="ftr"/>
          </p:nvPr>
        </p:nvSpPr>
        <p:spPr>
          <a:xfrm>
            <a:off x="0" y="9555480"/>
            <a:ext cx="3372840" cy="502560"/>
          </a:xfrm>
          <a:prstGeom prst="rect">
            <a:avLst/>
          </a:prstGeom>
        </p:spPr>
        <p:txBody>
          <a:bodyPr lIns="0" tIns="0" rIns="0" bIns="0" anchor="b">
            <a:noAutofit/>
          </a:bodyPr>
          <a:lstStyle/>
          <a:p>
            <a:r>
              <a:rPr lang="es-CR" sz="1400" b="0" strike="noStrike" spc="-1">
                <a:latin typeface="Times New Roman"/>
              </a:rPr>
              <a:t>&lt;pie de página&gt;</a:t>
            </a:r>
          </a:p>
        </p:txBody>
      </p:sp>
      <p:sp>
        <p:nvSpPr>
          <p:cNvPr id="203" name="PlaceHolder 6"/>
          <p:cNvSpPr>
            <a:spLocks noGrp="1"/>
          </p:cNvSpPr>
          <p:nvPr>
            <p:ph type="sldNum"/>
          </p:nvPr>
        </p:nvSpPr>
        <p:spPr>
          <a:xfrm>
            <a:off x="4399200" y="9555480"/>
            <a:ext cx="3372840" cy="502560"/>
          </a:xfrm>
          <a:prstGeom prst="rect">
            <a:avLst/>
          </a:prstGeom>
        </p:spPr>
        <p:txBody>
          <a:bodyPr lIns="0" tIns="0" rIns="0" bIns="0" anchor="b">
            <a:noAutofit/>
          </a:bodyPr>
          <a:lstStyle/>
          <a:p>
            <a:pPr algn="r"/>
            <a:fld id="{E2B435AC-71ED-4897-8C7E-819943309124}" type="slidenum">
              <a:rPr lang="es-CR" sz="1400" b="0" strike="noStrike" spc="-1">
                <a:latin typeface="Times New Roman"/>
              </a:rPr>
              <a:t>‹Nº›</a:t>
            </a:fld>
            <a:endParaRPr lang="es-CR" sz="1400" b="0" strike="noStrike" spc="-1">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 name="PlaceHolder 1"/>
          <p:cNvSpPr>
            <a:spLocks noGrp="1" noRot="1" noChangeAspect="1"/>
          </p:cNvSpPr>
          <p:nvPr>
            <p:ph type="sldImg"/>
          </p:nvPr>
        </p:nvSpPr>
        <p:spPr>
          <a:xfrm>
            <a:off x="685800" y="1143000"/>
            <a:ext cx="5479920" cy="3079800"/>
          </a:xfrm>
          <a:prstGeom prst="rect">
            <a:avLst/>
          </a:prstGeom>
        </p:spPr>
      </p:sp>
      <p:sp>
        <p:nvSpPr>
          <p:cNvPr id="268" name="PlaceHolder 2"/>
          <p:cNvSpPr>
            <a:spLocks noGrp="1"/>
          </p:cNvSpPr>
          <p:nvPr>
            <p:ph type="body"/>
          </p:nvPr>
        </p:nvSpPr>
        <p:spPr>
          <a:xfrm>
            <a:off x="685800" y="4400640"/>
            <a:ext cx="5479920" cy="3593880"/>
          </a:xfrm>
          <a:prstGeom prst="rect">
            <a:avLst/>
          </a:prstGeom>
        </p:spPr>
        <p:txBody>
          <a:bodyPr lIns="0" tIns="0" rIns="0" bIns="0">
            <a:noAutofit/>
          </a:bodyPr>
          <a:lstStyle/>
          <a:p>
            <a:endParaRPr lang="es-CR" sz="2000" b="0" strike="noStrike" spc="-1">
              <a:latin typeface="Arial"/>
            </a:endParaRPr>
          </a:p>
        </p:txBody>
      </p:sp>
      <p:sp>
        <p:nvSpPr>
          <p:cNvPr id="269" name="Marcador de número de diapositiva 3"/>
          <p:cNvSpPr/>
          <p:nvPr/>
        </p:nvSpPr>
        <p:spPr>
          <a:xfrm>
            <a:off x="3884760" y="8685360"/>
            <a:ext cx="2965320" cy="452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tabLst>
                <a:tab pos="408240" algn="l"/>
              </a:tabLst>
            </a:pPr>
            <a:fld id="{6BACDE91-A3E2-45D8-9F64-611CF2262FB6}" type="slidenum">
              <a:rPr lang="es-CR" sz="1200" b="0" strike="noStrike" spc="-1">
                <a:solidFill>
                  <a:srgbClr val="000000"/>
                </a:solidFill>
                <a:latin typeface="Times New Roman"/>
              </a:rPr>
              <a:t>1</a:t>
            </a:fld>
            <a:endParaRPr lang="es-CR" sz="1200" b="0" strike="noStrike" spc="-1">
              <a:latin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s-CR" sz="4400" b="0" strike="noStrike" spc="-1">
              <a:latin typeface="Arial"/>
            </a:endParaRPr>
          </a:p>
        </p:txBody>
      </p:sp>
      <p:sp>
        <p:nvSpPr>
          <p:cNvPr id="25"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es-CR" sz="3200" b="0" strike="noStrike" spc="-1">
              <a:latin typeface="Arial"/>
            </a:endParaRPr>
          </a:p>
        </p:txBody>
      </p:sp>
      <p:sp>
        <p:nvSpPr>
          <p:cNvPr id="26"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es-CR" sz="3200" b="0" strike="noStrike" spc="-1">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s-CR" sz="4400" b="0" strike="noStrike" spc="-1">
              <a:latin typeface="Arial"/>
            </a:endParaRPr>
          </a:p>
        </p:txBody>
      </p:sp>
      <p:sp>
        <p:nvSpPr>
          <p:cNvPr id="28"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s-CR" sz="3200" b="0" strike="noStrike" spc="-1">
              <a:latin typeface="Arial"/>
            </a:endParaRPr>
          </a:p>
        </p:txBody>
      </p:sp>
      <p:sp>
        <p:nvSpPr>
          <p:cNvPr id="29"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s-CR" sz="3200" b="0" strike="noStrike" spc="-1">
              <a:latin typeface="Arial"/>
            </a:endParaRPr>
          </a:p>
        </p:txBody>
      </p:sp>
      <p:sp>
        <p:nvSpPr>
          <p:cNvPr id="30"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s-CR" sz="3200" b="0" strike="noStrike" spc="-1">
              <a:latin typeface="Arial"/>
            </a:endParaRPr>
          </a:p>
        </p:txBody>
      </p:sp>
      <p:sp>
        <p:nvSpPr>
          <p:cNvPr id="31"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es-CR" sz="3200" b="0" strike="noStrike" spc="-1">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s-CR" sz="4400" b="0" strike="noStrike" spc="-1">
              <a:latin typeface="Arial"/>
            </a:endParaRPr>
          </a:p>
        </p:txBody>
      </p:sp>
      <p:sp>
        <p:nvSpPr>
          <p:cNvPr id="33"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es-CR" sz="3200" b="0" strike="noStrike" spc="-1">
              <a:latin typeface="Arial"/>
            </a:endParaRPr>
          </a:p>
        </p:txBody>
      </p:sp>
      <p:sp>
        <p:nvSpPr>
          <p:cNvPr id="34"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es-CR" sz="3200" b="0" strike="noStrike" spc="-1">
              <a:latin typeface="Arial"/>
            </a:endParaRPr>
          </a:p>
        </p:txBody>
      </p:sp>
      <p:sp>
        <p:nvSpPr>
          <p:cNvPr id="35"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es-CR" sz="3200" b="0" strike="noStrike" spc="-1">
              <a:latin typeface="Arial"/>
            </a:endParaRPr>
          </a:p>
        </p:txBody>
      </p:sp>
      <p:sp>
        <p:nvSpPr>
          <p:cNvPr id="36"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es-CR" sz="3200" b="0" strike="noStrike" spc="-1">
              <a:latin typeface="Arial"/>
            </a:endParaRPr>
          </a:p>
        </p:txBody>
      </p:sp>
      <p:sp>
        <p:nvSpPr>
          <p:cNvPr id="37"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es-CR" sz="3200" b="0" strike="noStrike" spc="-1">
              <a:latin typeface="Arial"/>
            </a:endParaRPr>
          </a:p>
        </p:txBody>
      </p:sp>
      <p:sp>
        <p:nvSpPr>
          <p:cNvPr id="38"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es-CR" sz="3200" b="0" strike="noStrike" spc="-1">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3"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s-CR" sz="4400" b="0" strike="noStrike" spc="-1">
              <a:latin typeface="Arial"/>
            </a:endParaRPr>
          </a:p>
        </p:txBody>
      </p:sp>
      <p:sp>
        <p:nvSpPr>
          <p:cNvPr id="44" name="PlaceHolder 2"/>
          <p:cNvSpPr>
            <a:spLocks noGrp="1"/>
          </p:cNvSpPr>
          <p:nvPr>
            <p:ph type="subTitle"/>
          </p:nvPr>
        </p:nvSpPr>
        <p:spPr>
          <a:xfrm>
            <a:off x="609480" y="1604520"/>
            <a:ext cx="10972440" cy="3977280"/>
          </a:xfrm>
          <a:prstGeom prst="rect">
            <a:avLst/>
          </a:prstGeom>
        </p:spPr>
        <p:txBody>
          <a:bodyPr lIns="0" tIns="0" rIns="0" bIns="0" anchor="ctr">
            <a:noAutofit/>
          </a:bodyPr>
          <a:lstStyle/>
          <a:p>
            <a:pPr algn="ctr"/>
            <a:endParaRPr lang="es-CR"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5"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s-CR" sz="4400" b="0" strike="noStrike" spc="-1">
              <a:latin typeface="Arial"/>
            </a:endParaRPr>
          </a:p>
        </p:txBody>
      </p:sp>
      <p:sp>
        <p:nvSpPr>
          <p:cNvPr id="46"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es-CR" sz="3200" b="0" strike="noStrike" spc="-1">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7"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s-CR" sz="4400" b="0" strike="noStrike" spc="-1">
              <a:latin typeface="Arial"/>
            </a:endParaRPr>
          </a:p>
        </p:txBody>
      </p:sp>
      <p:sp>
        <p:nvSpPr>
          <p:cNvPr id="48"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s-CR" sz="3200" b="0" strike="noStrike" spc="-1">
              <a:latin typeface="Arial"/>
            </a:endParaRPr>
          </a:p>
        </p:txBody>
      </p:sp>
      <p:sp>
        <p:nvSpPr>
          <p:cNvPr id="49"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s-CR" sz="3200" b="0" strike="noStrike" spc="-1">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0"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s-CR" sz="4400" b="0" strike="noStrike" spc="-1">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1" name="PlaceHolder 1"/>
          <p:cNvSpPr>
            <a:spLocks noGrp="1"/>
          </p:cNvSpPr>
          <p:nvPr>
            <p:ph type="subTitle"/>
          </p:nvPr>
        </p:nvSpPr>
        <p:spPr>
          <a:xfrm>
            <a:off x="609480" y="273600"/>
            <a:ext cx="10972440" cy="5307840"/>
          </a:xfrm>
          <a:prstGeom prst="rect">
            <a:avLst/>
          </a:prstGeom>
        </p:spPr>
        <p:txBody>
          <a:bodyPr lIns="0" tIns="0" rIns="0" bIns="0" anchor="ctr">
            <a:noAutofit/>
          </a:bodyPr>
          <a:lstStyle/>
          <a:p>
            <a:pPr algn="ctr"/>
            <a:endParaRPr lang="es-CR"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2"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s-CR" sz="4400" b="0" strike="noStrike" spc="-1">
              <a:latin typeface="Arial"/>
            </a:endParaRPr>
          </a:p>
        </p:txBody>
      </p:sp>
      <p:sp>
        <p:nvSpPr>
          <p:cNvPr id="53"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s-CR" sz="3200" b="0" strike="noStrike" spc="-1">
              <a:latin typeface="Arial"/>
            </a:endParaRPr>
          </a:p>
        </p:txBody>
      </p:sp>
      <p:sp>
        <p:nvSpPr>
          <p:cNvPr id="54"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s-CR" sz="3200" b="0" strike="noStrike" spc="-1">
              <a:latin typeface="Arial"/>
            </a:endParaRPr>
          </a:p>
        </p:txBody>
      </p:sp>
      <p:sp>
        <p:nvSpPr>
          <p:cNvPr id="55"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s-CR" sz="3200" b="0" strike="noStrike" spc="-1">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3"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s-CR" sz="4400" b="0" strike="noStrike" spc="-1">
              <a:latin typeface="Arial"/>
            </a:endParaRPr>
          </a:p>
        </p:txBody>
      </p:sp>
      <p:sp>
        <p:nvSpPr>
          <p:cNvPr id="4" name="PlaceHolder 2"/>
          <p:cNvSpPr>
            <a:spLocks noGrp="1"/>
          </p:cNvSpPr>
          <p:nvPr>
            <p:ph type="subTitle"/>
          </p:nvPr>
        </p:nvSpPr>
        <p:spPr>
          <a:xfrm>
            <a:off x="609480" y="1604520"/>
            <a:ext cx="10972440" cy="3977280"/>
          </a:xfrm>
          <a:prstGeom prst="rect">
            <a:avLst/>
          </a:prstGeom>
        </p:spPr>
        <p:txBody>
          <a:bodyPr lIns="0" tIns="0" rIns="0" bIns="0" anchor="ctr">
            <a:noAutofit/>
          </a:bodyPr>
          <a:lstStyle/>
          <a:p>
            <a:pPr algn="ctr"/>
            <a:endParaRPr lang="es-CR"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s-CR" sz="4400" b="0" strike="noStrike" spc="-1">
              <a:latin typeface="Arial"/>
            </a:endParaRPr>
          </a:p>
        </p:txBody>
      </p:sp>
      <p:sp>
        <p:nvSpPr>
          <p:cNvPr id="57"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s-CR" sz="3200" b="0" strike="noStrike" spc="-1">
              <a:latin typeface="Arial"/>
            </a:endParaRPr>
          </a:p>
        </p:txBody>
      </p:sp>
      <p:sp>
        <p:nvSpPr>
          <p:cNvPr id="58"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s-CR" sz="3200" b="0" strike="noStrike" spc="-1">
              <a:latin typeface="Arial"/>
            </a:endParaRPr>
          </a:p>
        </p:txBody>
      </p:sp>
      <p:sp>
        <p:nvSpPr>
          <p:cNvPr id="59"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es-CR" sz="3200" b="0" strike="noStrike" spc="-1">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0"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s-CR" sz="4400" b="0" strike="noStrike" spc="-1">
              <a:latin typeface="Arial"/>
            </a:endParaRPr>
          </a:p>
        </p:txBody>
      </p:sp>
      <p:sp>
        <p:nvSpPr>
          <p:cNvPr id="61"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s-CR" sz="3200" b="0" strike="noStrike" spc="-1">
              <a:latin typeface="Arial"/>
            </a:endParaRPr>
          </a:p>
        </p:txBody>
      </p:sp>
      <p:sp>
        <p:nvSpPr>
          <p:cNvPr id="62"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s-CR" sz="3200" b="0" strike="noStrike" spc="-1">
              <a:latin typeface="Arial"/>
            </a:endParaRPr>
          </a:p>
        </p:txBody>
      </p:sp>
      <p:sp>
        <p:nvSpPr>
          <p:cNvPr id="63"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es-CR" sz="3200" b="0" strike="noStrike" spc="-1">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s-CR" sz="4400" b="0" strike="noStrike" spc="-1">
              <a:latin typeface="Arial"/>
            </a:endParaRPr>
          </a:p>
        </p:txBody>
      </p:sp>
      <p:sp>
        <p:nvSpPr>
          <p:cNvPr id="65"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es-CR" sz="3200" b="0" strike="noStrike" spc="-1">
              <a:latin typeface="Arial"/>
            </a:endParaRPr>
          </a:p>
        </p:txBody>
      </p:sp>
      <p:sp>
        <p:nvSpPr>
          <p:cNvPr id="66"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es-CR" sz="3200" b="0" strike="noStrike" spc="-1">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s-CR" sz="4400" b="0" strike="noStrike" spc="-1">
              <a:latin typeface="Arial"/>
            </a:endParaRPr>
          </a:p>
        </p:txBody>
      </p:sp>
      <p:sp>
        <p:nvSpPr>
          <p:cNvPr id="68"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s-CR" sz="3200" b="0" strike="noStrike" spc="-1">
              <a:latin typeface="Arial"/>
            </a:endParaRPr>
          </a:p>
        </p:txBody>
      </p:sp>
      <p:sp>
        <p:nvSpPr>
          <p:cNvPr id="69"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s-CR" sz="3200" b="0" strike="noStrike" spc="-1">
              <a:latin typeface="Arial"/>
            </a:endParaRPr>
          </a:p>
        </p:txBody>
      </p:sp>
      <p:sp>
        <p:nvSpPr>
          <p:cNvPr id="70"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s-CR" sz="3200" b="0" strike="noStrike" spc="-1">
              <a:latin typeface="Arial"/>
            </a:endParaRPr>
          </a:p>
        </p:txBody>
      </p:sp>
      <p:sp>
        <p:nvSpPr>
          <p:cNvPr id="71"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es-CR" sz="3200" b="0" strike="noStrike" spc="-1">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2"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s-CR" sz="4400" b="0" strike="noStrike" spc="-1">
              <a:latin typeface="Arial"/>
            </a:endParaRPr>
          </a:p>
        </p:txBody>
      </p:sp>
      <p:sp>
        <p:nvSpPr>
          <p:cNvPr id="73"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es-CR" sz="3200" b="0" strike="noStrike" spc="-1">
              <a:latin typeface="Arial"/>
            </a:endParaRPr>
          </a:p>
        </p:txBody>
      </p:sp>
      <p:sp>
        <p:nvSpPr>
          <p:cNvPr id="74"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es-CR" sz="3200" b="0" strike="noStrike" spc="-1">
              <a:latin typeface="Arial"/>
            </a:endParaRPr>
          </a:p>
        </p:txBody>
      </p:sp>
      <p:sp>
        <p:nvSpPr>
          <p:cNvPr id="75"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es-CR" sz="3200" b="0" strike="noStrike" spc="-1">
              <a:latin typeface="Arial"/>
            </a:endParaRPr>
          </a:p>
        </p:txBody>
      </p:sp>
      <p:sp>
        <p:nvSpPr>
          <p:cNvPr id="76"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es-CR" sz="3200" b="0" strike="noStrike" spc="-1">
              <a:latin typeface="Arial"/>
            </a:endParaRPr>
          </a:p>
        </p:txBody>
      </p:sp>
      <p:sp>
        <p:nvSpPr>
          <p:cNvPr id="77"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es-CR" sz="3200" b="0" strike="noStrike" spc="-1">
              <a:latin typeface="Arial"/>
            </a:endParaRPr>
          </a:p>
        </p:txBody>
      </p:sp>
      <p:sp>
        <p:nvSpPr>
          <p:cNvPr id="78"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es-CR" sz="3200" b="0" strike="noStrike" spc="-1">
              <a:latin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83"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s-CR" sz="4400" b="0" strike="noStrike" spc="-1">
              <a:latin typeface="Arial"/>
            </a:endParaRPr>
          </a:p>
        </p:txBody>
      </p:sp>
      <p:sp>
        <p:nvSpPr>
          <p:cNvPr id="84" name="PlaceHolder 2"/>
          <p:cNvSpPr>
            <a:spLocks noGrp="1"/>
          </p:cNvSpPr>
          <p:nvPr>
            <p:ph type="subTitle"/>
          </p:nvPr>
        </p:nvSpPr>
        <p:spPr>
          <a:xfrm>
            <a:off x="609480" y="1604520"/>
            <a:ext cx="10972440" cy="3977280"/>
          </a:xfrm>
          <a:prstGeom prst="rect">
            <a:avLst/>
          </a:prstGeom>
        </p:spPr>
        <p:txBody>
          <a:bodyPr lIns="0" tIns="0" rIns="0" bIns="0" anchor="ctr">
            <a:noAutofit/>
          </a:bodyPr>
          <a:lstStyle/>
          <a:p>
            <a:pPr algn="ctr"/>
            <a:endParaRPr lang="es-CR" sz="3200" b="0" strike="noStrike" spc="-1">
              <a:latin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5"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s-CR" sz="4400" b="0" strike="noStrike" spc="-1">
              <a:latin typeface="Arial"/>
            </a:endParaRPr>
          </a:p>
        </p:txBody>
      </p:sp>
      <p:sp>
        <p:nvSpPr>
          <p:cNvPr id="86"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es-CR" sz="3200" b="0" strike="noStrike" spc="-1">
              <a:latin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87"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s-CR" sz="4400" b="0" strike="noStrike" spc="-1">
              <a:latin typeface="Arial"/>
            </a:endParaRPr>
          </a:p>
        </p:txBody>
      </p:sp>
      <p:sp>
        <p:nvSpPr>
          <p:cNvPr id="88"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s-CR" sz="3200" b="0" strike="noStrike" spc="-1">
              <a:latin typeface="Arial"/>
            </a:endParaRPr>
          </a:p>
        </p:txBody>
      </p:sp>
      <p:sp>
        <p:nvSpPr>
          <p:cNvPr id="89"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s-CR" sz="3200" b="0" strike="noStrike" spc="-1">
              <a:latin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0"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s-CR" sz="4400"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5"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s-CR" sz="4400" b="0" strike="noStrike" spc="-1">
              <a:latin typeface="Arial"/>
            </a:endParaRPr>
          </a:p>
        </p:txBody>
      </p:sp>
      <p:sp>
        <p:nvSpPr>
          <p:cNvPr id="6"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es-CR" sz="3200" b="0" strike="noStrike" spc="-1">
              <a:latin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91" name="PlaceHolder 1"/>
          <p:cNvSpPr>
            <a:spLocks noGrp="1"/>
          </p:cNvSpPr>
          <p:nvPr>
            <p:ph type="subTitle"/>
          </p:nvPr>
        </p:nvSpPr>
        <p:spPr>
          <a:xfrm>
            <a:off x="609480" y="273600"/>
            <a:ext cx="10972440" cy="5307840"/>
          </a:xfrm>
          <a:prstGeom prst="rect">
            <a:avLst/>
          </a:prstGeom>
        </p:spPr>
        <p:txBody>
          <a:bodyPr lIns="0" tIns="0" rIns="0" bIns="0" anchor="ctr">
            <a:noAutofit/>
          </a:bodyPr>
          <a:lstStyle/>
          <a:p>
            <a:pPr algn="ctr"/>
            <a:endParaRPr lang="es-CR" sz="3200" b="0" strike="noStrike" spc="-1">
              <a:latin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s-CR" sz="4400" b="0" strike="noStrike" spc="-1">
              <a:latin typeface="Arial"/>
            </a:endParaRPr>
          </a:p>
        </p:txBody>
      </p:sp>
      <p:sp>
        <p:nvSpPr>
          <p:cNvPr id="93"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s-CR" sz="3200" b="0" strike="noStrike" spc="-1">
              <a:latin typeface="Arial"/>
            </a:endParaRPr>
          </a:p>
        </p:txBody>
      </p:sp>
      <p:sp>
        <p:nvSpPr>
          <p:cNvPr id="94"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s-CR" sz="3200" b="0" strike="noStrike" spc="-1">
              <a:latin typeface="Arial"/>
            </a:endParaRPr>
          </a:p>
        </p:txBody>
      </p:sp>
      <p:sp>
        <p:nvSpPr>
          <p:cNvPr id="95"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s-CR" sz="3200" b="0" strike="noStrike" spc="-1">
              <a:latin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96"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s-CR" sz="4400" b="0" strike="noStrike" spc="-1">
              <a:latin typeface="Arial"/>
            </a:endParaRPr>
          </a:p>
        </p:txBody>
      </p:sp>
      <p:sp>
        <p:nvSpPr>
          <p:cNvPr id="97"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s-CR" sz="3200" b="0" strike="noStrike" spc="-1">
              <a:latin typeface="Arial"/>
            </a:endParaRPr>
          </a:p>
        </p:txBody>
      </p:sp>
      <p:sp>
        <p:nvSpPr>
          <p:cNvPr id="98"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s-CR" sz="3200" b="0" strike="noStrike" spc="-1">
              <a:latin typeface="Arial"/>
            </a:endParaRPr>
          </a:p>
        </p:txBody>
      </p:sp>
      <p:sp>
        <p:nvSpPr>
          <p:cNvPr id="99"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es-CR" sz="3200" b="0" strike="noStrike" spc="-1">
              <a:latin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00"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s-CR" sz="4400" b="0" strike="noStrike" spc="-1">
              <a:latin typeface="Arial"/>
            </a:endParaRPr>
          </a:p>
        </p:txBody>
      </p:sp>
      <p:sp>
        <p:nvSpPr>
          <p:cNvPr id="101"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s-CR" sz="3200" b="0" strike="noStrike" spc="-1">
              <a:latin typeface="Arial"/>
            </a:endParaRPr>
          </a:p>
        </p:txBody>
      </p:sp>
      <p:sp>
        <p:nvSpPr>
          <p:cNvPr id="102"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s-CR" sz="3200" b="0" strike="noStrike" spc="-1">
              <a:latin typeface="Arial"/>
            </a:endParaRPr>
          </a:p>
        </p:txBody>
      </p:sp>
      <p:sp>
        <p:nvSpPr>
          <p:cNvPr id="103"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es-CR" sz="3200" b="0" strike="noStrike" spc="-1">
              <a:latin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04"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s-CR" sz="4400" b="0" strike="noStrike" spc="-1">
              <a:latin typeface="Arial"/>
            </a:endParaRPr>
          </a:p>
        </p:txBody>
      </p:sp>
      <p:sp>
        <p:nvSpPr>
          <p:cNvPr id="105"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es-CR" sz="3200" b="0" strike="noStrike" spc="-1">
              <a:latin typeface="Arial"/>
            </a:endParaRPr>
          </a:p>
        </p:txBody>
      </p:sp>
      <p:sp>
        <p:nvSpPr>
          <p:cNvPr id="106"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es-CR" sz="3200" b="0" strike="noStrike" spc="-1">
              <a:latin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07"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s-CR" sz="4400" b="0" strike="noStrike" spc="-1">
              <a:latin typeface="Arial"/>
            </a:endParaRPr>
          </a:p>
        </p:txBody>
      </p:sp>
      <p:sp>
        <p:nvSpPr>
          <p:cNvPr id="108"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s-CR" sz="3200" b="0" strike="noStrike" spc="-1">
              <a:latin typeface="Arial"/>
            </a:endParaRPr>
          </a:p>
        </p:txBody>
      </p:sp>
      <p:sp>
        <p:nvSpPr>
          <p:cNvPr id="109"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s-CR" sz="3200" b="0" strike="noStrike" spc="-1">
              <a:latin typeface="Arial"/>
            </a:endParaRPr>
          </a:p>
        </p:txBody>
      </p:sp>
      <p:sp>
        <p:nvSpPr>
          <p:cNvPr id="110"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s-CR" sz="3200" b="0" strike="noStrike" spc="-1">
              <a:latin typeface="Arial"/>
            </a:endParaRPr>
          </a:p>
        </p:txBody>
      </p:sp>
      <p:sp>
        <p:nvSpPr>
          <p:cNvPr id="111"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es-CR" sz="3200" b="0" strike="noStrike" spc="-1">
              <a:latin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s-CR" sz="4400" b="0" strike="noStrike" spc="-1">
              <a:latin typeface="Arial"/>
            </a:endParaRPr>
          </a:p>
        </p:txBody>
      </p:sp>
      <p:sp>
        <p:nvSpPr>
          <p:cNvPr id="113"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es-CR" sz="3200" b="0" strike="noStrike" spc="-1">
              <a:latin typeface="Arial"/>
            </a:endParaRPr>
          </a:p>
        </p:txBody>
      </p:sp>
      <p:sp>
        <p:nvSpPr>
          <p:cNvPr id="114"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es-CR" sz="3200" b="0" strike="noStrike" spc="-1">
              <a:latin typeface="Arial"/>
            </a:endParaRPr>
          </a:p>
        </p:txBody>
      </p:sp>
      <p:sp>
        <p:nvSpPr>
          <p:cNvPr id="115"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es-CR" sz="3200" b="0" strike="noStrike" spc="-1">
              <a:latin typeface="Arial"/>
            </a:endParaRPr>
          </a:p>
        </p:txBody>
      </p:sp>
      <p:sp>
        <p:nvSpPr>
          <p:cNvPr id="116"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es-CR" sz="3200" b="0" strike="noStrike" spc="-1">
              <a:latin typeface="Arial"/>
            </a:endParaRPr>
          </a:p>
        </p:txBody>
      </p:sp>
      <p:sp>
        <p:nvSpPr>
          <p:cNvPr id="117"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es-CR" sz="3200" b="0" strike="noStrike" spc="-1">
              <a:latin typeface="Arial"/>
            </a:endParaRPr>
          </a:p>
        </p:txBody>
      </p:sp>
      <p:sp>
        <p:nvSpPr>
          <p:cNvPr id="118"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es-CR" sz="3200" b="0" strike="noStrike" spc="-1">
              <a:latin typeface="Aria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23"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s-CR" sz="4400" b="0" strike="noStrike" spc="-1">
              <a:latin typeface="Arial"/>
            </a:endParaRPr>
          </a:p>
        </p:txBody>
      </p:sp>
      <p:sp>
        <p:nvSpPr>
          <p:cNvPr id="124" name="PlaceHolder 2"/>
          <p:cNvSpPr>
            <a:spLocks noGrp="1"/>
          </p:cNvSpPr>
          <p:nvPr>
            <p:ph type="subTitle"/>
          </p:nvPr>
        </p:nvSpPr>
        <p:spPr>
          <a:xfrm>
            <a:off x="609480" y="1604520"/>
            <a:ext cx="10972440" cy="3977280"/>
          </a:xfrm>
          <a:prstGeom prst="rect">
            <a:avLst/>
          </a:prstGeom>
        </p:spPr>
        <p:txBody>
          <a:bodyPr lIns="0" tIns="0" rIns="0" bIns="0" anchor="ctr">
            <a:noAutofit/>
          </a:bodyPr>
          <a:lstStyle/>
          <a:p>
            <a:pPr algn="ctr"/>
            <a:endParaRPr lang="es-CR" sz="3200" b="0" strike="noStrike" spc="-1">
              <a:latin typeface="Aria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25"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s-CR" sz="4400" b="0" strike="noStrike" spc="-1">
              <a:latin typeface="Arial"/>
            </a:endParaRPr>
          </a:p>
        </p:txBody>
      </p:sp>
      <p:sp>
        <p:nvSpPr>
          <p:cNvPr id="126"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es-CR" sz="3200" b="0" strike="noStrike" spc="-1">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s-CR" sz="4400" b="0" strike="noStrike" spc="-1">
              <a:latin typeface="Arial"/>
            </a:endParaRPr>
          </a:p>
        </p:txBody>
      </p:sp>
      <p:sp>
        <p:nvSpPr>
          <p:cNvPr id="8"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s-CR" sz="3200" b="0" strike="noStrike" spc="-1">
              <a:latin typeface="Arial"/>
            </a:endParaRPr>
          </a:p>
        </p:txBody>
      </p:sp>
      <p:sp>
        <p:nvSpPr>
          <p:cNvPr id="9"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s-CR" sz="3200" b="0" strike="noStrike" spc="-1">
              <a:latin typeface="Aria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27"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s-CR" sz="4400" b="0" strike="noStrike" spc="-1">
              <a:latin typeface="Arial"/>
            </a:endParaRPr>
          </a:p>
        </p:txBody>
      </p:sp>
      <p:sp>
        <p:nvSpPr>
          <p:cNvPr id="128"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s-CR" sz="3200" b="0" strike="noStrike" spc="-1">
              <a:latin typeface="Arial"/>
            </a:endParaRPr>
          </a:p>
        </p:txBody>
      </p:sp>
      <p:sp>
        <p:nvSpPr>
          <p:cNvPr id="129"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s-CR" sz="3200" b="0" strike="noStrike" spc="-1">
              <a:latin typeface="Aria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0"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s-CR" sz="4400" b="0" strike="noStrike" spc="-1">
              <a:latin typeface="Aria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1" name="PlaceHolder 1"/>
          <p:cNvSpPr>
            <a:spLocks noGrp="1"/>
          </p:cNvSpPr>
          <p:nvPr>
            <p:ph type="subTitle"/>
          </p:nvPr>
        </p:nvSpPr>
        <p:spPr>
          <a:xfrm>
            <a:off x="609480" y="273600"/>
            <a:ext cx="10972440" cy="5307840"/>
          </a:xfrm>
          <a:prstGeom prst="rect">
            <a:avLst/>
          </a:prstGeom>
        </p:spPr>
        <p:txBody>
          <a:bodyPr lIns="0" tIns="0" rIns="0" bIns="0" anchor="ctr">
            <a:noAutofit/>
          </a:bodyPr>
          <a:lstStyle/>
          <a:p>
            <a:pPr algn="ctr"/>
            <a:endParaRPr lang="es-CR" sz="3200" b="0" strike="noStrike" spc="-1">
              <a:latin typeface="Aria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32"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s-CR" sz="4400" b="0" strike="noStrike" spc="-1">
              <a:latin typeface="Arial"/>
            </a:endParaRPr>
          </a:p>
        </p:txBody>
      </p:sp>
      <p:sp>
        <p:nvSpPr>
          <p:cNvPr id="133"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s-CR" sz="3200" b="0" strike="noStrike" spc="-1">
              <a:latin typeface="Arial"/>
            </a:endParaRPr>
          </a:p>
        </p:txBody>
      </p:sp>
      <p:sp>
        <p:nvSpPr>
          <p:cNvPr id="134"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s-CR" sz="3200" b="0" strike="noStrike" spc="-1">
              <a:latin typeface="Arial"/>
            </a:endParaRPr>
          </a:p>
        </p:txBody>
      </p:sp>
      <p:sp>
        <p:nvSpPr>
          <p:cNvPr id="135"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s-CR" sz="3200" b="0" strike="noStrike" spc="-1">
              <a:latin typeface="Aria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36"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s-CR" sz="4400" b="0" strike="noStrike" spc="-1">
              <a:latin typeface="Arial"/>
            </a:endParaRPr>
          </a:p>
        </p:txBody>
      </p:sp>
      <p:sp>
        <p:nvSpPr>
          <p:cNvPr id="137"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s-CR" sz="3200" b="0" strike="noStrike" spc="-1">
              <a:latin typeface="Arial"/>
            </a:endParaRPr>
          </a:p>
        </p:txBody>
      </p:sp>
      <p:sp>
        <p:nvSpPr>
          <p:cNvPr id="138"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s-CR" sz="3200" b="0" strike="noStrike" spc="-1">
              <a:latin typeface="Arial"/>
            </a:endParaRPr>
          </a:p>
        </p:txBody>
      </p:sp>
      <p:sp>
        <p:nvSpPr>
          <p:cNvPr id="139"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es-CR" sz="3200" b="0" strike="noStrike" spc="-1">
              <a:latin typeface="Aria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40"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s-CR" sz="4400" b="0" strike="noStrike" spc="-1">
              <a:latin typeface="Arial"/>
            </a:endParaRPr>
          </a:p>
        </p:txBody>
      </p:sp>
      <p:sp>
        <p:nvSpPr>
          <p:cNvPr id="141"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s-CR" sz="3200" b="0" strike="noStrike" spc="-1">
              <a:latin typeface="Arial"/>
            </a:endParaRPr>
          </a:p>
        </p:txBody>
      </p:sp>
      <p:sp>
        <p:nvSpPr>
          <p:cNvPr id="142"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s-CR" sz="3200" b="0" strike="noStrike" spc="-1">
              <a:latin typeface="Arial"/>
            </a:endParaRPr>
          </a:p>
        </p:txBody>
      </p:sp>
      <p:sp>
        <p:nvSpPr>
          <p:cNvPr id="143"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es-CR" sz="3200" b="0" strike="noStrike" spc="-1">
              <a:latin typeface="Aria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44"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s-CR" sz="4400" b="0" strike="noStrike" spc="-1">
              <a:latin typeface="Arial"/>
            </a:endParaRPr>
          </a:p>
        </p:txBody>
      </p:sp>
      <p:sp>
        <p:nvSpPr>
          <p:cNvPr id="145"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es-CR" sz="3200" b="0" strike="noStrike" spc="-1">
              <a:latin typeface="Arial"/>
            </a:endParaRPr>
          </a:p>
        </p:txBody>
      </p:sp>
      <p:sp>
        <p:nvSpPr>
          <p:cNvPr id="146"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es-CR" sz="3200" b="0" strike="noStrike" spc="-1">
              <a:latin typeface="Aria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47"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s-CR" sz="4400" b="0" strike="noStrike" spc="-1">
              <a:latin typeface="Arial"/>
            </a:endParaRPr>
          </a:p>
        </p:txBody>
      </p:sp>
      <p:sp>
        <p:nvSpPr>
          <p:cNvPr id="148"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s-CR" sz="3200" b="0" strike="noStrike" spc="-1">
              <a:latin typeface="Arial"/>
            </a:endParaRPr>
          </a:p>
        </p:txBody>
      </p:sp>
      <p:sp>
        <p:nvSpPr>
          <p:cNvPr id="149"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s-CR" sz="3200" b="0" strike="noStrike" spc="-1">
              <a:latin typeface="Arial"/>
            </a:endParaRPr>
          </a:p>
        </p:txBody>
      </p:sp>
      <p:sp>
        <p:nvSpPr>
          <p:cNvPr id="150"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s-CR" sz="3200" b="0" strike="noStrike" spc="-1">
              <a:latin typeface="Arial"/>
            </a:endParaRPr>
          </a:p>
        </p:txBody>
      </p:sp>
      <p:sp>
        <p:nvSpPr>
          <p:cNvPr id="151"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es-CR" sz="3200" b="0" strike="noStrike" spc="-1">
              <a:latin typeface="Aria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52"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s-CR" sz="4400" b="0" strike="noStrike" spc="-1">
              <a:latin typeface="Arial"/>
            </a:endParaRPr>
          </a:p>
        </p:txBody>
      </p:sp>
      <p:sp>
        <p:nvSpPr>
          <p:cNvPr id="153"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es-CR" sz="3200" b="0" strike="noStrike" spc="-1">
              <a:latin typeface="Arial"/>
            </a:endParaRPr>
          </a:p>
        </p:txBody>
      </p:sp>
      <p:sp>
        <p:nvSpPr>
          <p:cNvPr id="154"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es-CR" sz="3200" b="0" strike="noStrike" spc="-1">
              <a:latin typeface="Arial"/>
            </a:endParaRPr>
          </a:p>
        </p:txBody>
      </p:sp>
      <p:sp>
        <p:nvSpPr>
          <p:cNvPr id="155"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es-CR" sz="3200" b="0" strike="noStrike" spc="-1">
              <a:latin typeface="Arial"/>
            </a:endParaRPr>
          </a:p>
        </p:txBody>
      </p:sp>
      <p:sp>
        <p:nvSpPr>
          <p:cNvPr id="156"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es-CR" sz="3200" b="0" strike="noStrike" spc="-1">
              <a:latin typeface="Arial"/>
            </a:endParaRPr>
          </a:p>
        </p:txBody>
      </p:sp>
      <p:sp>
        <p:nvSpPr>
          <p:cNvPr id="157"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es-CR" sz="3200" b="0" strike="noStrike" spc="-1">
              <a:latin typeface="Arial"/>
            </a:endParaRPr>
          </a:p>
        </p:txBody>
      </p:sp>
      <p:sp>
        <p:nvSpPr>
          <p:cNvPr id="158"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es-CR" sz="3200" b="0" strike="noStrike" spc="-1">
              <a:latin typeface="Aria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s-CR" sz="4400" b="0" strike="noStrike" spc="-1">
              <a:latin typeface="Arial"/>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62"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s-CR" sz="4400" b="0" strike="noStrike" spc="-1">
              <a:latin typeface="Arial"/>
            </a:endParaRPr>
          </a:p>
        </p:txBody>
      </p:sp>
      <p:sp>
        <p:nvSpPr>
          <p:cNvPr id="163" name="PlaceHolder 2"/>
          <p:cNvSpPr>
            <a:spLocks noGrp="1"/>
          </p:cNvSpPr>
          <p:nvPr>
            <p:ph type="subTitle"/>
          </p:nvPr>
        </p:nvSpPr>
        <p:spPr>
          <a:xfrm>
            <a:off x="609480" y="1604520"/>
            <a:ext cx="10972440" cy="3977280"/>
          </a:xfrm>
          <a:prstGeom prst="rect">
            <a:avLst/>
          </a:prstGeom>
        </p:spPr>
        <p:txBody>
          <a:bodyPr lIns="0" tIns="0" rIns="0" bIns="0" anchor="ctr">
            <a:noAutofit/>
          </a:bodyPr>
          <a:lstStyle/>
          <a:p>
            <a:pPr algn="ctr"/>
            <a:endParaRPr lang="es-CR" sz="3200" b="0" strike="noStrike" spc="-1">
              <a:latin typeface="Aria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64"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s-CR" sz="4400" b="0" strike="noStrike" spc="-1">
              <a:latin typeface="Arial"/>
            </a:endParaRPr>
          </a:p>
        </p:txBody>
      </p:sp>
      <p:sp>
        <p:nvSpPr>
          <p:cNvPr id="165"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es-CR" sz="3200" b="0" strike="noStrike" spc="-1">
              <a:latin typeface="Aria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66"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s-CR" sz="4400" b="0" strike="noStrike" spc="-1">
              <a:latin typeface="Arial"/>
            </a:endParaRPr>
          </a:p>
        </p:txBody>
      </p:sp>
      <p:sp>
        <p:nvSpPr>
          <p:cNvPr id="167"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s-CR" sz="3200" b="0" strike="noStrike" spc="-1">
              <a:latin typeface="Arial"/>
            </a:endParaRPr>
          </a:p>
        </p:txBody>
      </p:sp>
      <p:sp>
        <p:nvSpPr>
          <p:cNvPr id="168"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s-CR" sz="3200" b="0" strike="noStrike" spc="-1">
              <a:latin typeface="Aria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69"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s-CR" sz="4400" b="0" strike="noStrike" spc="-1">
              <a:latin typeface="Aria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70" name="PlaceHolder 1"/>
          <p:cNvSpPr>
            <a:spLocks noGrp="1"/>
          </p:cNvSpPr>
          <p:nvPr>
            <p:ph type="subTitle"/>
          </p:nvPr>
        </p:nvSpPr>
        <p:spPr>
          <a:xfrm>
            <a:off x="609480" y="273600"/>
            <a:ext cx="10972440" cy="5307840"/>
          </a:xfrm>
          <a:prstGeom prst="rect">
            <a:avLst/>
          </a:prstGeom>
        </p:spPr>
        <p:txBody>
          <a:bodyPr lIns="0" tIns="0" rIns="0" bIns="0" anchor="ctr">
            <a:noAutofit/>
          </a:bodyPr>
          <a:lstStyle/>
          <a:p>
            <a:pPr algn="ctr"/>
            <a:endParaRPr lang="es-CR" sz="3200" b="0" strike="noStrike" spc="-1">
              <a:latin typeface="Aria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71"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s-CR" sz="4400" b="0" strike="noStrike" spc="-1">
              <a:latin typeface="Arial"/>
            </a:endParaRPr>
          </a:p>
        </p:txBody>
      </p:sp>
      <p:sp>
        <p:nvSpPr>
          <p:cNvPr id="172"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s-CR" sz="3200" b="0" strike="noStrike" spc="-1">
              <a:latin typeface="Arial"/>
            </a:endParaRPr>
          </a:p>
        </p:txBody>
      </p:sp>
      <p:sp>
        <p:nvSpPr>
          <p:cNvPr id="173"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s-CR" sz="3200" b="0" strike="noStrike" spc="-1">
              <a:latin typeface="Arial"/>
            </a:endParaRPr>
          </a:p>
        </p:txBody>
      </p:sp>
      <p:sp>
        <p:nvSpPr>
          <p:cNvPr id="174"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s-CR" sz="3200" b="0" strike="noStrike" spc="-1">
              <a:latin typeface="Aria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75"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s-CR" sz="4400" b="0" strike="noStrike" spc="-1">
              <a:latin typeface="Arial"/>
            </a:endParaRPr>
          </a:p>
        </p:txBody>
      </p:sp>
      <p:sp>
        <p:nvSpPr>
          <p:cNvPr id="176"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s-CR" sz="3200" b="0" strike="noStrike" spc="-1">
              <a:latin typeface="Arial"/>
            </a:endParaRPr>
          </a:p>
        </p:txBody>
      </p:sp>
      <p:sp>
        <p:nvSpPr>
          <p:cNvPr id="177"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s-CR" sz="3200" b="0" strike="noStrike" spc="-1">
              <a:latin typeface="Arial"/>
            </a:endParaRPr>
          </a:p>
        </p:txBody>
      </p:sp>
      <p:sp>
        <p:nvSpPr>
          <p:cNvPr id="178"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es-CR" sz="3200" b="0" strike="noStrike" spc="-1">
              <a:latin typeface="Aria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79"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s-CR" sz="4400" b="0" strike="noStrike" spc="-1">
              <a:latin typeface="Arial"/>
            </a:endParaRPr>
          </a:p>
        </p:txBody>
      </p:sp>
      <p:sp>
        <p:nvSpPr>
          <p:cNvPr id="180"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s-CR" sz="3200" b="0" strike="noStrike" spc="-1">
              <a:latin typeface="Arial"/>
            </a:endParaRPr>
          </a:p>
        </p:txBody>
      </p:sp>
      <p:sp>
        <p:nvSpPr>
          <p:cNvPr id="181"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s-CR" sz="3200" b="0" strike="noStrike" spc="-1">
              <a:latin typeface="Arial"/>
            </a:endParaRPr>
          </a:p>
        </p:txBody>
      </p:sp>
      <p:sp>
        <p:nvSpPr>
          <p:cNvPr id="182"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es-CR" sz="3200" b="0" strike="noStrike" spc="-1">
              <a:latin typeface="Aria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83"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s-CR" sz="4400" b="0" strike="noStrike" spc="-1">
              <a:latin typeface="Arial"/>
            </a:endParaRPr>
          </a:p>
        </p:txBody>
      </p:sp>
      <p:sp>
        <p:nvSpPr>
          <p:cNvPr id="184"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es-CR" sz="3200" b="0" strike="noStrike" spc="-1">
              <a:latin typeface="Arial"/>
            </a:endParaRPr>
          </a:p>
        </p:txBody>
      </p:sp>
      <p:sp>
        <p:nvSpPr>
          <p:cNvPr id="185"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es-CR" sz="3200" b="0" strike="noStrike" spc="-1">
              <a:latin typeface="Aria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86"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s-CR" sz="4400" b="0" strike="noStrike" spc="-1">
              <a:latin typeface="Arial"/>
            </a:endParaRPr>
          </a:p>
        </p:txBody>
      </p:sp>
      <p:sp>
        <p:nvSpPr>
          <p:cNvPr id="187"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s-CR" sz="3200" b="0" strike="noStrike" spc="-1">
              <a:latin typeface="Arial"/>
            </a:endParaRPr>
          </a:p>
        </p:txBody>
      </p:sp>
      <p:sp>
        <p:nvSpPr>
          <p:cNvPr id="188"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s-CR" sz="3200" b="0" strike="noStrike" spc="-1">
              <a:latin typeface="Arial"/>
            </a:endParaRPr>
          </a:p>
        </p:txBody>
      </p:sp>
      <p:sp>
        <p:nvSpPr>
          <p:cNvPr id="189"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s-CR" sz="3200" b="0" strike="noStrike" spc="-1">
              <a:latin typeface="Arial"/>
            </a:endParaRPr>
          </a:p>
        </p:txBody>
      </p:sp>
      <p:sp>
        <p:nvSpPr>
          <p:cNvPr id="190"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es-CR" sz="3200" b="0" strike="noStrike" spc="-1">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1" name="PlaceHolder 1"/>
          <p:cNvSpPr>
            <a:spLocks noGrp="1"/>
          </p:cNvSpPr>
          <p:nvPr>
            <p:ph type="subTitle"/>
          </p:nvPr>
        </p:nvSpPr>
        <p:spPr>
          <a:xfrm>
            <a:off x="609480" y="273600"/>
            <a:ext cx="10972440" cy="5307840"/>
          </a:xfrm>
          <a:prstGeom prst="rect">
            <a:avLst/>
          </a:prstGeom>
        </p:spPr>
        <p:txBody>
          <a:bodyPr lIns="0" tIns="0" rIns="0" bIns="0" anchor="ctr">
            <a:noAutofit/>
          </a:bodyPr>
          <a:lstStyle/>
          <a:p>
            <a:pPr algn="ctr"/>
            <a:endParaRPr lang="es-CR" sz="3200" b="0" strike="noStrike" spc="-1">
              <a:latin typeface="Arial"/>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91"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s-CR" sz="4400" b="0" strike="noStrike" spc="-1">
              <a:latin typeface="Arial"/>
            </a:endParaRPr>
          </a:p>
        </p:txBody>
      </p:sp>
      <p:sp>
        <p:nvSpPr>
          <p:cNvPr id="192"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es-CR" sz="3200" b="0" strike="noStrike" spc="-1">
              <a:latin typeface="Arial"/>
            </a:endParaRPr>
          </a:p>
        </p:txBody>
      </p:sp>
      <p:sp>
        <p:nvSpPr>
          <p:cNvPr id="193"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es-CR" sz="3200" b="0" strike="noStrike" spc="-1">
              <a:latin typeface="Arial"/>
            </a:endParaRPr>
          </a:p>
        </p:txBody>
      </p:sp>
      <p:sp>
        <p:nvSpPr>
          <p:cNvPr id="194"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es-CR" sz="3200" b="0" strike="noStrike" spc="-1">
              <a:latin typeface="Arial"/>
            </a:endParaRPr>
          </a:p>
        </p:txBody>
      </p:sp>
      <p:sp>
        <p:nvSpPr>
          <p:cNvPr id="195"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es-CR" sz="3200" b="0" strike="noStrike" spc="-1">
              <a:latin typeface="Arial"/>
            </a:endParaRPr>
          </a:p>
        </p:txBody>
      </p:sp>
      <p:sp>
        <p:nvSpPr>
          <p:cNvPr id="196"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es-CR" sz="3200" b="0" strike="noStrike" spc="-1">
              <a:latin typeface="Arial"/>
            </a:endParaRPr>
          </a:p>
        </p:txBody>
      </p:sp>
      <p:sp>
        <p:nvSpPr>
          <p:cNvPr id="197"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es-CR"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2"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s-CR" sz="4400" b="0" strike="noStrike" spc="-1">
              <a:latin typeface="Arial"/>
            </a:endParaRPr>
          </a:p>
        </p:txBody>
      </p:sp>
      <p:sp>
        <p:nvSpPr>
          <p:cNvPr id="13"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s-CR" sz="3200" b="0" strike="noStrike" spc="-1">
              <a:latin typeface="Arial"/>
            </a:endParaRPr>
          </a:p>
        </p:txBody>
      </p:sp>
      <p:sp>
        <p:nvSpPr>
          <p:cNvPr id="14"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s-CR" sz="3200" b="0" strike="noStrike" spc="-1">
              <a:latin typeface="Arial"/>
            </a:endParaRPr>
          </a:p>
        </p:txBody>
      </p:sp>
      <p:sp>
        <p:nvSpPr>
          <p:cNvPr id="15"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s-CR" sz="3200" b="0" strike="noStrike" spc="-1">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s-CR" sz="4400" b="0" strike="noStrike" spc="-1">
              <a:latin typeface="Arial"/>
            </a:endParaRPr>
          </a:p>
        </p:txBody>
      </p:sp>
      <p:sp>
        <p:nvSpPr>
          <p:cNvPr id="17"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s-CR" sz="3200" b="0" strike="noStrike" spc="-1">
              <a:latin typeface="Arial"/>
            </a:endParaRPr>
          </a:p>
        </p:txBody>
      </p:sp>
      <p:sp>
        <p:nvSpPr>
          <p:cNvPr id="18"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s-CR" sz="3200" b="0" strike="noStrike" spc="-1">
              <a:latin typeface="Arial"/>
            </a:endParaRPr>
          </a:p>
        </p:txBody>
      </p:sp>
      <p:sp>
        <p:nvSpPr>
          <p:cNvPr id="19"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es-CR" sz="3200" b="0" strike="noStrike" spc="-1">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s-CR" sz="4400" b="0" strike="noStrike" spc="-1">
              <a:latin typeface="Arial"/>
            </a:endParaRPr>
          </a:p>
        </p:txBody>
      </p:sp>
      <p:sp>
        <p:nvSpPr>
          <p:cNvPr id="21"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s-CR" sz="3200" b="0" strike="noStrike" spc="-1">
              <a:latin typeface="Arial"/>
            </a:endParaRPr>
          </a:p>
        </p:txBody>
      </p:sp>
      <p:sp>
        <p:nvSpPr>
          <p:cNvPr id="22"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s-CR" sz="3200" b="0" strike="noStrike" spc="-1">
              <a:latin typeface="Arial"/>
            </a:endParaRPr>
          </a:p>
        </p:txBody>
      </p:sp>
      <p:sp>
        <p:nvSpPr>
          <p:cNvPr id="23"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es-CR" sz="3200" b="0" strike="noStrike" spc="-1">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3.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4.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A4155"/>
        </a:solidFill>
        <a:effectLst/>
      </p:bgPr>
    </p:bg>
    <p:spTree>
      <p:nvGrpSpPr>
        <p:cNvPr id="1" name=""/>
        <p:cNvGrpSpPr/>
        <p:nvPr/>
      </p:nvGrpSpPr>
      <p:grpSpPr>
        <a:xfrm>
          <a:off x="0" y="0"/>
          <a:ext cx="0" cy="0"/>
          <a:chOff x="0" y="0"/>
          <a:chExt cx="0" cy="0"/>
        </a:xfrm>
      </p:grpSpPr>
      <p:pic>
        <p:nvPicPr>
          <p:cNvPr id="3" name="Image" descr="Image"/>
          <p:cNvPicPr/>
          <p:nvPr/>
        </p:nvPicPr>
        <p:blipFill>
          <a:blip r:embed="rId14"/>
          <a:stretch/>
        </p:blipFill>
        <p:spPr>
          <a:xfrm>
            <a:off x="4957920" y="2612880"/>
            <a:ext cx="2269440" cy="1625400"/>
          </a:xfrm>
          <a:prstGeom prst="rect">
            <a:avLst/>
          </a:prstGeom>
          <a:ln w="12600">
            <a:noFill/>
          </a:ln>
        </p:spPr>
      </p:pic>
      <p:sp>
        <p:nvSpPr>
          <p:cNvPr id="4"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r>
              <a:rPr lang="es-CR" sz="4400" b="0" strike="noStrike" spc="-1">
                <a:latin typeface="Arial"/>
              </a:rPr>
              <a:t>Pulse para editar el formato del texto de título</a:t>
            </a:r>
          </a:p>
        </p:txBody>
      </p:sp>
      <p:sp>
        <p:nvSpPr>
          <p:cNvPr id="2" name="PlaceHolder 2"/>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FFFFFF"/>
              </a:buClr>
              <a:buSzPct val="45000"/>
              <a:buFont typeface="Wingdings" charset="2"/>
              <a:buChar char=""/>
            </a:pPr>
            <a:r>
              <a:rPr lang="es-CR" sz="3200" b="0" strike="noStrike" spc="-1">
                <a:latin typeface="Arial"/>
              </a:rPr>
              <a:t>Pulse para editar el formato de texto del esquema</a:t>
            </a:r>
          </a:p>
          <a:p>
            <a:pPr marL="864000" lvl="1" indent="-324000">
              <a:spcBef>
                <a:spcPts val="1134"/>
              </a:spcBef>
              <a:buClr>
                <a:srgbClr val="FFFFFF"/>
              </a:buClr>
              <a:buSzPct val="75000"/>
              <a:buFont typeface="Symbol" charset="2"/>
              <a:buChar char=""/>
            </a:pPr>
            <a:r>
              <a:rPr lang="es-CR" sz="2800" b="0" strike="noStrike" spc="-1">
                <a:latin typeface="Arial"/>
              </a:rPr>
              <a:t>Segundo nivel del esquema</a:t>
            </a:r>
          </a:p>
          <a:p>
            <a:pPr marL="1296000" lvl="2" indent="-288000">
              <a:spcBef>
                <a:spcPts val="850"/>
              </a:spcBef>
              <a:buClr>
                <a:srgbClr val="FFFFFF"/>
              </a:buClr>
              <a:buSzPct val="45000"/>
              <a:buFont typeface="Wingdings" charset="2"/>
              <a:buChar char=""/>
            </a:pPr>
            <a:r>
              <a:rPr lang="es-CR" sz="2400" b="0" strike="noStrike" spc="-1">
                <a:latin typeface="Arial"/>
              </a:rPr>
              <a:t>Tercer nivel del esquema</a:t>
            </a:r>
          </a:p>
          <a:p>
            <a:pPr marL="1728000" lvl="3" indent="-216000">
              <a:spcBef>
                <a:spcPts val="567"/>
              </a:spcBef>
              <a:buClr>
                <a:srgbClr val="FFFFFF"/>
              </a:buClr>
              <a:buSzPct val="75000"/>
              <a:buFont typeface="Symbol" charset="2"/>
              <a:buChar char=""/>
            </a:pPr>
            <a:r>
              <a:rPr lang="es-CR" sz="2000" b="0" strike="noStrike" spc="-1">
                <a:latin typeface="Arial"/>
              </a:rPr>
              <a:t>Cuarto nivel del esquema</a:t>
            </a:r>
          </a:p>
          <a:p>
            <a:pPr marL="2160000" lvl="4" indent="-216000">
              <a:spcBef>
                <a:spcPts val="283"/>
              </a:spcBef>
              <a:buClr>
                <a:srgbClr val="FFFFFF"/>
              </a:buClr>
              <a:buSzPct val="45000"/>
              <a:buFont typeface="Wingdings" charset="2"/>
              <a:buChar char=""/>
            </a:pPr>
            <a:r>
              <a:rPr lang="es-CR" sz="2000" b="0" strike="noStrike" spc="-1">
                <a:latin typeface="Arial"/>
              </a:rPr>
              <a:t>Quinto nivel del esquema</a:t>
            </a:r>
          </a:p>
          <a:p>
            <a:pPr marL="2592000" lvl="5" indent="-216000">
              <a:spcBef>
                <a:spcPts val="283"/>
              </a:spcBef>
              <a:buClr>
                <a:srgbClr val="FFFFFF"/>
              </a:buClr>
              <a:buSzPct val="45000"/>
              <a:buFont typeface="Wingdings" charset="2"/>
              <a:buChar char=""/>
            </a:pPr>
            <a:r>
              <a:rPr lang="es-CR" sz="2000" b="0" strike="noStrike" spc="-1">
                <a:latin typeface="Arial"/>
              </a:rPr>
              <a:t>Sexto nivel del esquema</a:t>
            </a:r>
          </a:p>
          <a:p>
            <a:pPr marL="3024000" lvl="6" indent="-216000">
              <a:spcBef>
                <a:spcPts val="283"/>
              </a:spcBef>
              <a:buClr>
                <a:srgbClr val="FFFFFF"/>
              </a:buClr>
              <a:buSzPct val="45000"/>
              <a:buFont typeface="Wingdings" charset="2"/>
              <a:buChar char=""/>
            </a:pPr>
            <a:r>
              <a:rPr lang="es-CR" sz="2000" b="0" strike="noStrike" spc="-1">
                <a:latin typeface="Arial"/>
              </a:rPr>
              <a:t>Séptimo nivel del esquema</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9" name="Image" descr="Image"/>
          <p:cNvPicPr/>
          <p:nvPr/>
        </p:nvPicPr>
        <p:blipFill>
          <a:blip r:embed="rId14"/>
          <a:stretch/>
        </p:blipFill>
        <p:spPr>
          <a:xfrm>
            <a:off x="-12600" y="-12600"/>
            <a:ext cx="1450080" cy="3756600"/>
          </a:xfrm>
          <a:prstGeom prst="rect">
            <a:avLst/>
          </a:prstGeom>
          <a:ln w="12600">
            <a:noFill/>
          </a:ln>
        </p:spPr>
      </p:pic>
      <p:pic>
        <p:nvPicPr>
          <p:cNvPr id="40" name="Image" descr="Image"/>
          <p:cNvPicPr/>
          <p:nvPr/>
        </p:nvPicPr>
        <p:blipFill>
          <a:blip r:embed="rId15"/>
          <a:stretch/>
        </p:blipFill>
        <p:spPr>
          <a:xfrm>
            <a:off x="11312640" y="4637160"/>
            <a:ext cx="907200" cy="2301120"/>
          </a:xfrm>
          <a:prstGeom prst="rect">
            <a:avLst/>
          </a:prstGeom>
          <a:ln w="12600">
            <a:noFill/>
          </a:ln>
        </p:spPr>
      </p:pic>
      <p:sp>
        <p:nvSpPr>
          <p:cNvPr id="41"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r>
              <a:rPr lang="es-CR" sz="4400" b="0" strike="noStrike" spc="-1">
                <a:latin typeface="Arial"/>
              </a:rPr>
              <a:t>Pulse para editar el formato del texto de título</a:t>
            </a:r>
          </a:p>
        </p:txBody>
      </p:sp>
      <p:sp>
        <p:nvSpPr>
          <p:cNvPr id="42" name="PlaceHolder 2"/>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s-CR" sz="3200" b="0" strike="noStrike" spc="-1">
                <a:latin typeface="Arial"/>
              </a:rPr>
              <a:t>Pulse para editar el formato de texto del esquema</a:t>
            </a:r>
          </a:p>
          <a:p>
            <a:pPr marL="864000" lvl="1" indent="-324000">
              <a:spcBef>
                <a:spcPts val="1134"/>
              </a:spcBef>
              <a:buClr>
                <a:srgbClr val="000000"/>
              </a:buClr>
              <a:buSzPct val="75000"/>
              <a:buFont typeface="Symbol" charset="2"/>
              <a:buChar char=""/>
            </a:pPr>
            <a:r>
              <a:rPr lang="es-CR" sz="2800" b="0" strike="noStrike" spc="-1">
                <a:latin typeface="Arial"/>
              </a:rPr>
              <a:t>Segundo nivel del esquema</a:t>
            </a:r>
          </a:p>
          <a:p>
            <a:pPr marL="1296000" lvl="2" indent="-288000">
              <a:spcBef>
                <a:spcPts val="850"/>
              </a:spcBef>
              <a:buClr>
                <a:srgbClr val="000000"/>
              </a:buClr>
              <a:buSzPct val="45000"/>
              <a:buFont typeface="Wingdings" charset="2"/>
              <a:buChar char=""/>
            </a:pPr>
            <a:r>
              <a:rPr lang="es-CR" sz="2400" b="0" strike="noStrike" spc="-1">
                <a:latin typeface="Arial"/>
              </a:rPr>
              <a:t>Tercer nivel del esquema</a:t>
            </a:r>
          </a:p>
          <a:p>
            <a:pPr marL="1728000" lvl="3" indent="-216000">
              <a:spcBef>
                <a:spcPts val="567"/>
              </a:spcBef>
              <a:buClr>
                <a:srgbClr val="000000"/>
              </a:buClr>
              <a:buSzPct val="75000"/>
              <a:buFont typeface="Symbol" charset="2"/>
              <a:buChar char=""/>
            </a:pPr>
            <a:r>
              <a:rPr lang="es-CR" sz="2000" b="0" strike="noStrike" spc="-1">
                <a:latin typeface="Arial"/>
              </a:rPr>
              <a:t>Cuarto nivel del esquema</a:t>
            </a:r>
          </a:p>
          <a:p>
            <a:pPr marL="2160000" lvl="4" indent="-216000">
              <a:spcBef>
                <a:spcPts val="283"/>
              </a:spcBef>
              <a:buClr>
                <a:srgbClr val="000000"/>
              </a:buClr>
              <a:buSzPct val="45000"/>
              <a:buFont typeface="Wingdings" charset="2"/>
              <a:buChar char=""/>
            </a:pPr>
            <a:r>
              <a:rPr lang="es-CR" sz="2000" b="0" strike="noStrike" spc="-1">
                <a:latin typeface="Arial"/>
              </a:rPr>
              <a:t>Quinto nivel del esquema</a:t>
            </a:r>
          </a:p>
          <a:p>
            <a:pPr marL="2592000" lvl="5" indent="-216000">
              <a:spcBef>
                <a:spcPts val="283"/>
              </a:spcBef>
              <a:buClr>
                <a:srgbClr val="000000"/>
              </a:buClr>
              <a:buSzPct val="45000"/>
              <a:buFont typeface="Wingdings" charset="2"/>
              <a:buChar char=""/>
            </a:pPr>
            <a:r>
              <a:rPr lang="es-CR" sz="2000" b="0" strike="noStrike" spc="-1">
                <a:latin typeface="Arial"/>
              </a:rPr>
              <a:t>Sexto nivel del esquema</a:t>
            </a:r>
          </a:p>
          <a:p>
            <a:pPr marL="3024000" lvl="6" indent="-216000">
              <a:spcBef>
                <a:spcPts val="283"/>
              </a:spcBef>
              <a:buClr>
                <a:srgbClr val="000000"/>
              </a:buClr>
              <a:buSzPct val="45000"/>
              <a:buFont typeface="Wingdings" charset="2"/>
              <a:buChar char=""/>
            </a:pPr>
            <a:r>
              <a:rPr lang="es-CR" sz="2000" b="0" strike="noStrike" spc="-1">
                <a:latin typeface="Arial"/>
              </a:rPr>
              <a:t>Séptimo nivel del esquema</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9" name="Rectangle"/>
          <p:cNvSpPr/>
          <p:nvPr/>
        </p:nvSpPr>
        <p:spPr>
          <a:xfrm>
            <a:off x="10508040" y="-25560"/>
            <a:ext cx="1677600" cy="6902280"/>
          </a:xfrm>
          <a:prstGeom prst="rect">
            <a:avLst/>
          </a:prstGeom>
          <a:solidFill>
            <a:srgbClr val="D8D9D7"/>
          </a:solidFill>
          <a:ln w="12600">
            <a:noFill/>
          </a:ln>
        </p:spPr>
        <p:style>
          <a:lnRef idx="0">
            <a:scrgbClr r="0" g="0" b="0"/>
          </a:lnRef>
          <a:fillRef idx="0">
            <a:scrgbClr r="0" g="0" b="0"/>
          </a:fillRef>
          <a:effectRef idx="0">
            <a:scrgbClr r="0" g="0" b="0"/>
          </a:effectRef>
          <a:fontRef idx="minor"/>
        </p:style>
      </p:sp>
      <p:pic>
        <p:nvPicPr>
          <p:cNvPr id="80" name="Image" descr="Image"/>
          <p:cNvPicPr/>
          <p:nvPr/>
        </p:nvPicPr>
        <p:blipFill>
          <a:blip r:embed="rId14"/>
          <a:stretch/>
        </p:blipFill>
        <p:spPr>
          <a:xfrm>
            <a:off x="10905840" y="5941080"/>
            <a:ext cx="881640" cy="630360"/>
          </a:xfrm>
          <a:prstGeom prst="rect">
            <a:avLst/>
          </a:prstGeom>
          <a:ln w="12600">
            <a:noFill/>
          </a:ln>
        </p:spPr>
      </p:pic>
      <p:sp>
        <p:nvSpPr>
          <p:cNvPr id="81"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r>
              <a:rPr lang="es-CR" sz="4400" b="0" strike="noStrike" spc="-1">
                <a:latin typeface="Arial"/>
              </a:rPr>
              <a:t>Pulse para editar el formato del texto de título</a:t>
            </a:r>
          </a:p>
        </p:txBody>
      </p:sp>
      <p:sp>
        <p:nvSpPr>
          <p:cNvPr id="82" name="PlaceHolder 2"/>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s-CR" sz="3200" b="0" strike="noStrike" spc="-1">
                <a:latin typeface="Arial"/>
              </a:rPr>
              <a:t>Pulse para editar el formato de texto del esquema</a:t>
            </a:r>
          </a:p>
          <a:p>
            <a:pPr marL="864000" lvl="1" indent="-324000">
              <a:spcBef>
                <a:spcPts val="1134"/>
              </a:spcBef>
              <a:buClr>
                <a:srgbClr val="000000"/>
              </a:buClr>
              <a:buSzPct val="75000"/>
              <a:buFont typeface="Symbol" charset="2"/>
              <a:buChar char=""/>
            </a:pPr>
            <a:r>
              <a:rPr lang="es-CR" sz="2800" b="0" strike="noStrike" spc="-1">
                <a:latin typeface="Arial"/>
              </a:rPr>
              <a:t>Segundo nivel del esquema</a:t>
            </a:r>
          </a:p>
          <a:p>
            <a:pPr marL="1296000" lvl="2" indent="-288000">
              <a:spcBef>
                <a:spcPts val="850"/>
              </a:spcBef>
              <a:buClr>
                <a:srgbClr val="000000"/>
              </a:buClr>
              <a:buSzPct val="45000"/>
              <a:buFont typeface="Wingdings" charset="2"/>
              <a:buChar char=""/>
            </a:pPr>
            <a:r>
              <a:rPr lang="es-CR" sz="2400" b="0" strike="noStrike" spc="-1">
                <a:latin typeface="Arial"/>
              </a:rPr>
              <a:t>Tercer nivel del esquema</a:t>
            </a:r>
          </a:p>
          <a:p>
            <a:pPr marL="1728000" lvl="3" indent="-216000">
              <a:spcBef>
                <a:spcPts val="567"/>
              </a:spcBef>
              <a:buClr>
                <a:srgbClr val="000000"/>
              </a:buClr>
              <a:buSzPct val="75000"/>
              <a:buFont typeface="Symbol" charset="2"/>
              <a:buChar char=""/>
            </a:pPr>
            <a:r>
              <a:rPr lang="es-CR" sz="2000" b="0" strike="noStrike" spc="-1">
                <a:latin typeface="Arial"/>
              </a:rPr>
              <a:t>Cuarto nivel del esquema</a:t>
            </a:r>
          </a:p>
          <a:p>
            <a:pPr marL="2160000" lvl="4" indent="-216000">
              <a:spcBef>
                <a:spcPts val="283"/>
              </a:spcBef>
              <a:buClr>
                <a:srgbClr val="000000"/>
              </a:buClr>
              <a:buSzPct val="45000"/>
              <a:buFont typeface="Wingdings" charset="2"/>
              <a:buChar char=""/>
            </a:pPr>
            <a:r>
              <a:rPr lang="es-CR" sz="2000" b="0" strike="noStrike" spc="-1">
                <a:latin typeface="Arial"/>
              </a:rPr>
              <a:t>Quinto nivel del esquema</a:t>
            </a:r>
          </a:p>
          <a:p>
            <a:pPr marL="2592000" lvl="5" indent="-216000">
              <a:spcBef>
                <a:spcPts val="283"/>
              </a:spcBef>
              <a:buClr>
                <a:srgbClr val="000000"/>
              </a:buClr>
              <a:buSzPct val="45000"/>
              <a:buFont typeface="Wingdings" charset="2"/>
              <a:buChar char=""/>
            </a:pPr>
            <a:r>
              <a:rPr lang="es-CR" sz="2000" b="0" strike="noStrike" spc="-1">
                <a:latin typeface="Arial"/>
              </a:rPr>
              <a:t>Sexto nivel del esquema</a:t>
            </a:r>
          </a:p>
          <a:p>
            <a:pPr marL="3024000" lvl="6" indent="-216000">
              <a:spcBef>
                <a:spcPts val="283"/>
              </a:spcBef>
              <a:buClr>
                <a:srgbClr val="000000"/>
              </a:buClr>
              <a:buSzPct val="45000"/>
              <a:buFont typeface="Wingdings" charset="2"/>
              <a:buChar char=""/>
            </a:pPr>
            <a:r>
              <a:rPr lang="es-CR" sz="2000" b="0" strike="noStrike" spc="-1">
                <a:latin typeface="Arial"/>
              </a:rPr>
              <a:t>Séptimo nivel del esquema</a:t>
            </a: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9" name="Rectangle"/>
          <p:cNvSpPr/>
          <p:nvPr/>
        </p:nvSpPr>
        <p:spPr>
          <a:xfrm>
            <a:off x="10508040" y="-25560"/>
            <a:ext cx="1677600" cy="6902280"/>
          </a:xfrm>
          <a:prstGeom prst="rect">
            <a:avLst/>
          </a:prstGeom>
          <a:solidFill>
            <a:srgbClr val="D5D5D5"/>
          </a:solidFill>
          <a:ln w="12600">
            <a:noFill/>
          </a:ln>
        </p:spPr>
        <p:style>
          <a:lnRef idx="0">
            <a:scrgbClr r="0" g="0" b="0"/>
          </a:lnRef>
          <a:fillRef idx="0">
            <a:scrgbClr r="0" g="0" b="0"/>
          </a:fillRef>
          <a:effectRef idx="0">
            <a:scrgbClr r="0" g="0" b="0"/>
          </a:effectRef>
          <a:fontRef idx="minor"/>
        </p:style>
      </p:sp>
      <p:pic>
        <p:nvPicPr>
          <p:cNvPr id="120" name="Image" descr="Image"/>
          <p:cNvPicPr/>
          <p:nvPr/>
        </p:nvPicPr>
        <p:blipFill>
          <a:blip r:embed="rId14"/>
          <a:stretch/>
        </p:blipFill>
        <p:spPr>
          <a:xfrm>
            <a:off x="10905840" y="5941080"/>
            <a:ext cx="881640" cy="630360"/>
          </a:xfrm>
          <a:prstGeom prst="rect">
            <a:avLst/>
          </a:prstGeom>
          <a:ln w="12600">
            <a:noFill/>
          </a:ln>
        </p:spPr>
      </p:pic>
      <p:sp>
        <p:nvSpPr>
          <p:cNvPr id="121"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r>
              <a:rPr lang="es-CR" sz="4400" b="0" strike="noStrike" spc="-1">
                <a:latin typeface="Arial"/>
              </a:rPr>
              <a:t>Pulse para editar el formato del texto de título</a:t>
            </a:r>
          </a:p>
        </p:txBody>
      </p:sp>
      <p:sp>
        <p:nvSpPr>
          <p:cNvPr id="122" name="PlaceHolder 2"/>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s-CR" sz="3200" b="0" strike="noStrike" spc="-1">
                <a:latin typeface="Arial"/>
              </a:rPr>
              <a:t>Pulse para editar el formato de texto del esquema</a:t>
            </a:r>
          </a:p>
          <a:p>
            <a:pPr marL="864000" lvl="1" indent="-324000">
              <a:spcBef>
                <a:spcPts val="1134"/>
              </a:spcBef>
              <a:buClr>
                <a:srgbClr val="000000"/>
              </a:buClr>
              <a:buSzPct val="75000"/>
              <a:buFont typeface="Symbol" charset="2"/>
              <a:buChar char=""/>
            </a:pPr>
            <a:r>
              <a:rPr lang="es-CR" sz="2800" b="0" strike="noStrike" spc="-1">
                <a:latin typeface="Arial"/>
              </a:rPr>
              <a:t>Segundo nivel del esquema</a:t>
            </a:r>
          </a:p>
          <a:p>
            <a:pPr marL="1296000" lvl="2" indent="-288000">
              <a:spcBef>
                <a:spcPts val="850"/>
              </a:spcBef>
              <a:buClr>
                <a:srgbClr val="000000"/>
              </a:buClr>
              <a:buSzPct val="45000"/>
              <a:buFont typeface="Wingdings" charset="2"/>
              <a:buChar char=""/>
            </a:pPr>
            <a:r>
              <a:rPr lang="es-CR" sz="2400" b="0" strike="noStrike" spc="-1">
                <a:latin typeface="Arial"/>
              </a:rPr>
              <a:t>Tercer nivel del esquema</a:t>
            </a:r>
          </a:p>
          <a:p>
            <a:pPr marL="1728000" lvl="3" indent="-216000">
              <a:spcBef>
                <a:spcPts val="567"/>
              </a:spcBef>
              <a:buClr>
                <a:srgbClr val="000000"/>
              </a:buClr>
              <a:buSzPct val="75000"/>
              <a:buFont typeface="Symbol" charset="2"/>
              <a:buChar char=""/>
            </a:pPr>
            <a:r>
              <a:rPr lang="es-CR" sz="2000" b="0" strike="noStrike" spc="-1">
                <a:latin typeface="Arial"/>
              </a:rPr>
              <a:t>Cuarto nivel del esquema</a:t>
            </a:r>
          </a:p>
          <a:p>
            <a:pPr marL="2160000" lvl="4" indent="-216000">
              <a:spcBef>
                <a:spcPts val="283"/>
              </a:spcBef>
              <a:buClr>
                <a:srgbClr val="000000"/>
              </a:buClr>
              <a:buSzPct val="45000"/>
              <a:buFont typeface="Wingdings" charset="2"/>
              <a:buChar char=""/>
            </a:pPr>
            <a:r>
              <a:rPr lang="es-CR" sz="2000" b="0" strike="noStrike" spc="-1">
                <a:latin typeface="Arial"/>
              </a:rPr>
              <a:t>Quinto nivel del esquema</a:t>
            </a:r>
          </a:p>
          <a:p>
            <a:pPr marL="2592000" lvl="5" indent="-216000">
              <a:spcBef>
                <a:spcPts val="283"/>
              </a:spcBef>
              <a:buClr>
                <a:srgbClr val="000000"/>
              </a:buClr>
              <a:buSzPct val="45000"/>
              <a:buFont typeface="Wingdings" charset="2"/>
              <a:buChar char=""/>
            </a:pPr>
            <a:r>
              <a:rPr lang="es-CR" sz="2000" b="0" strike="noStrike" spc="-1">
                <a:latin typeface="Arial"/>
              </a:rPr>
              <a:t>Sexto nivel del esquema</a:t>
            </a:r>
          </a:p>
          <a:p>
            <a:pPr marL="3024000" lvl="6" indent="-216000">
              <a:spcBef>
                <a:spcPts val="283"/>
              </a:spcBef>
              <a:buClr>
                <a:srgbClr val="000000"/>
              </a:buClr>
              <a:buSzPct val="45000"/>
              <a:buFont typeface="Wingdings" charset="2"/>
              <a:buChar char=""/>
            </a:pPr>
            <a:r>
              <a:rPr lang="es-CR" sz="2000" b="0" strike="noStrike" spc="-1">
                <a:latin typeface="Arial"/>
              </a:rPr>
              <a:t>Séptimo nivel del esquema</a:t>
            </a: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2A4155"/>
        </a:solidFill>
        <a:effectLst/>
      </p:bgPr>
    </p:bg>
    <p:spTree>
      <p:nvGrpSpPr>
        <p:cNvPr id="1" name=""/>
        <p:cNvGrpSpPr/>
        <p:nvPr/>
      </p:nvGrpSpPr>
      <p:grpSpPr>
        <a:xfrm>
          <a:off x="0" y="0"/>
          <a:ext cx="0" cy="0"/>
          <a:chOff x="0" y="0"/>
          <a:chExt cx="0" cy="0"/>
        </a:xfrm>
      </p:grpSpPr>
      <p:pic>
        <p:nvPicPr>
          <p:cNvPr id="159" name="Image" descr="Image"/>
          <p:cNvPicPr/>
          <p:nvPr/>
        </p:nvPicPr>
        <p:blipFill>
          <a:blip r:embed="rId14"/>
          <a:stretch/>
        </p:blipFill>
        <p:spPr>
          <a:xfrm>
            <a:off x="4957920" y="2612880"/>
            <a:ext cx="2269440" cy="1625400"/>
          </a:xfrm>
          <a:prstGeom prst="rect">
            <a:avLst/>
          </a:prstGeom>
          <a:ln w="12600">
            <a:noFill/>
          </a:ln>
        </p:spPr>
      </p:pic>
      <p:sp>
        <p:nvSpPr>
          <p:cNvPr id="160"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r>
              <a:rPr lang="es-CR" sz="4400" b="0" strike="noStrike" spc="-1">
                <a:latin typeface="Arial"/>
              </a:rPr>
              <a:t>Pulse para editar el formato del texto de título</a:t>
            </a:r>
          </a:p>
        </p:txBody>
      </p:sp>
      <p:sp>
        <p:nvSpPr>
          <p:cNvPr id="161" name="PlaceHolder 2"/>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FFFFFF"/>
              </a:buClr>
              <a:buSzPct val="45000"/>
              <a:buFont typeface="Wingdings" charset="2"/>
              <a:buChar char=""/>
            </a:pPr>
            <a:r>
              <a:rPr lang="es-CR" sz="3200" b="0" strike="noStrike" spc="-1">
                <a:latin typeface="Arial"/>
              </a:rPr>
              <a:t>Pulse para editar el formato de texto del esquema</a:t>
            </a:r>
          </a:p>
          <a:p>
            <a:pPr marL="864000" lvl="1" indent="-324000">
              <a:spcBef>
                <a:spcPts val="1134"/>
              </a:spcBef>
              <a:buClr>
                <a:srgbClr val="FFFFFF"/>
              </a:buClr>
              <a:buSzPct val="75000"/>
              <a:buFont typeface="Symbol" charset="2"/>
              <a:buChar char=""/>
            </a:pPr>
            <a:r>
              <a:rPr lang="es-CR" sz="2800" b="0" strike="noStrike" spc="-1">
                <a:latin typeface="Arial"/>
              </a:rPr>
              <a:t>Segundo nivel del esquema</a:t>
            </a:r>
          </a:p>
          <a:p>
            <a:pPr marL="1296000" lvl="2" indent="-288000">
              <a:spcBef>
                <a:spcPts val="850"/>
              </a:spcBef>
              <a:buClr>
                <a:srgbClr val="FFFFFF"/>
              </a:buClr>
              <a:buSzPct val="45000"/>
              <a:buFont typeface="Wingdings" charset="2"/>
              <a:buChar char=""/>
            </a:pPr>
            <a:r>
              <a:rPr lang="es-CR" sz="2400" b="0" strike="noStrike" spc="-1">
                <a:latin typeface="Arial"/>
              </a:rPr>
              <a:t>Tercer nivel del esquema</a:t>
            </a:r>
          </a:p>
          <a:p>
            <a:pPr marL="1728000" lvl="3" indent="-216000">
              <a:spcBef>
                <a:spcPts val="567"/>
              </a:spcBef>
              <a:buClr>
                <a:srgbClr val="FFFFFF"/>
              </a:buClr>
              <a:buSzPct val="75000"/>
              <a:buFont typeface="Symbol" charset="2"/>
              <a:buChar char=""/>
            </a:pPr>
            <a:r>
              <a:rPr lang="es-CR" sz="2000" b="0" strike="noStrike" spc="-1">
                <a:latin typeface="Arial"/>
              </a:rPr>
              <a:t>Cuarto nivel del esquema</a:t>
            </a:r>
          </a:p>
          <a:p>
            <a:pPr marL="2160000" lvl="4" indent="-216000">
              <a:spcBef>
                <a:spcPts val="283"/>
              </a:spcBef>
              <a:buClr>
                <a:srgbClr val="FFFFFF"/>
              </a:buClr>
              <a:buSzPct val="45000"/>
              <a:buFont typeface="Wingdings" charset="2"/>
              <a:buChar char=""/>
            </a:pPr>
            <a:r>
              <a:rPr lang="es-CR" sz="2000" b="0" strike="noStrike" spc="-1">
                <a:latin typeface="Arial"/>
              </a:rPr>
              <a:t>Quinto nivel del esquema</a:t>
            </a:r>
          </a:p>
          <a:p>
            <a:pPr marL="2592000" lvl="5" indent="-216000">
              <a:spcBef>
                <a:spcPts val="283"/>
              </a:spcBef>
              <a:buClr>
                <a:srgbClr val="FFFFFF"/>
              </a:buClr>
              <a:buSzPct val="45000"/>
              <a:buFont typeface="Wingdings" charset="2"/>
              <a:buChar char=""/>
            </a:pPr>
            <a:r>
              <a:rPr lang="es-CR" sz="2000" b="0" strike="noStrike" spc="-1">
                <a:latin typeface="Arial"/>
              </a:rPr>
              <a:t>Sexto nivel del esquema</a:t>
            </a:r>
          </a:p>
          <a:p>
            <a:pPr marL="3024000" lvl="6" indent="-216000">
              <a:spcBef>
                <a:spcPts val="283"/>
              </a:spcBef>
              <a:buClr>
                <a:srgbClr val="FFFFFF"/>
              </a:buClr>
              <a:buSzPct val="45000"/>
              <a:buFont typeface="Wingdings" charset="2"/>
              <a:buChar char=""/>
            </a:pPr>
            <a:r>
              <a:rPr lang="es-CR" sz="2000" b="0" strike="noStrike" spc="-1">
                <a:latin typeface="Arial"/>
              </a:rPr>
              <a:t>Séptimo nivel del esquema</a:t>
            </a:r>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3" Type="http://schemas.openxmlformats.org/officeDocument/2006/relationships/hyperlink" Target="mailto:rcarro@bufetecarro.com" TargetMode="External"/><Relationship Id="rId2" Type="http://schemas.openxmlformats.org/officeDocument/2006/relationships/image" Target="../media/image5.png"/><Relationship Id="rId1" Type="http://schemas.openxmlformats.org/officeDocument/2006/relationships/slideLayout" Target="../slideLayouts/slideLayout13.xml"/><Relationship Id="rId4" Type="http://schemas.openxmlformats.org/officeDocument/2006/relationships/hyperlink" Target="https://www.bufete-carro.com/"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 name="TÍTULO PRINCIPAL"/>
          <p:cNvSpPr/>
          <p:nvPr/>
        </p:nvSpPr>
        <p:spPr>
          <a:xfrm>
            <a:off x="1330560" y="4521960"/>
            <a:ext cx="9534600" cy="1422000"/>
          </a:xfrm>
          <a:prstGeom prst="rect">
            <a:avLst/>
          </a:prstGeom>
          <a:noFill/>
          <a:ln w="12600">
            <a:noFill/>
          </a:ln>
        </p:spPr>
        <p:style>
          <a:lnRef idx="0">
            <a:scrgbClr r="0" g="0" b="0"/>
          </a:lnRef>
          <a:fillRef idx="0">
            <a:scrgbClr r="0" g="0" b="0"/>
          </a:fillRef>
          <a:effectRef idx="0">
            <a:scrgbClr r="0" g="0" b="0"/>
          </a:effectRef>
          <a:fontRef idx="minor"/>
        </p:style>
        <p:txBody>
          <a:bodyPr wrap="none" lIns="25560" tIns="25560" rIns="25560" bIns="25560" anchor="ctr">
            <a:spAutoFit/>
          </a:bodyPr>
          <a:lstStyle/>
          <a:p>
            <a:pPr algn="ctr">
              <a:lnSpc>
                <a:spcPct val="100000"/>
              </a:lnSpc>
              <a:tabLst>
                <a:tab pos="0" algn="l"/>
              </a:tabLst>
            </a:pPr>
            <a:r>
              <a:rPr lang="es-ES" sz="3000" b="1" strike="noStrike" spc="-1">
                <a:solidFill>
                  <a:srgbClr val="DAD9D6"/>
                </a:solidFill>
                <a:latin typeface="Montserrat Light"/>
                <a:ea typeface="Montserrat-Medium"/>
              </a:rPr>
              <a:t>INSPECCIÓN, JURISPRUDENCIA Y ATENCIÓN</a:t>
            </a:r>
            <a:endParaRPr lang="es-CR" sz="3000" b="0" strike="noStrike" spc="-1">
              <a:latin typeface="Arial"/>
            </a:endParaRPr>
          </a:p>
          <a:p>
            <a:pPr algn="ctr">
              <a:lnSpc>
                <a:spcPct val="100000"/>
              </a:lnSpc>
              <a:tabLst>
                <a:tab pos="0" algn="l"/>
              </a:tabLst>
            </a:pPr>
            <a:r>
              <a:rPr lang="es-ES" sz="3000" b="1" strike="noStrike" spc="-1">
                <a:solidFill>
                  <a:srgbClr val="DAD9D6"/>
                </a:solidFill>
                <a:latin typeface="Montserrat Light"/>
                <a:ea typeface="Montserrat-Medium"/>
              </a:rPr>
              <a:t>DE LA SALUD POR RIESGOS </a:t>
            </a:r>
            <a:endParaRPr lang="es-CR" sz="3000" b="0" strike="noStrike" spc="-1">
              <a:latin typeface="Arial"/>
            </a:endParaRPr>
          </a:p>
          <a:p>
            <a:pPr algn="ctr">
              <a:lnSpc>
                <a:spcPct val="100000"/>
              </a:lnSpc>
              <a:tabLst>
                <a:tab pos="0" algn="l"/>
              </a:tabLst>
            </a:pPr>
            <a:r>
              <a:rPr lang="es-ES" sz="3000" b="1" strike="noStrike" spc="-1">
                <a:solidFill>
                  <a:srgbClr val="DAD9D6"/>
                </a:solidFill>
                <a:latin typeface="Montserrat Light"/>
                <a:ea typeface="Montserrat-Medium"/>
              </a:rPr>
              <a:t>PSICOSOCIALES EN EL TRABAJO</a:t>
            </a:r>
            <a:endParaRPr lang="es-CR" sz="3000" b="0" strike="noStrike" spc="-1">
              <a:latin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 name="TÍTULO PRINCIPAL_4"/>
          <p:cNvSpPr/>
          <p:nvPr/>
        </p:nvSpPr>
        <p:spPr>
          <a:xfrm>
            <a:off x="1018440" y="1259280"/>
            <a:ext cx="6536880" cy="385560"/>
          </a:xfrm>
          <a:prstGeom prst="rect">
            <a:avLst/>
          </a:prstGeom>
          <a:noFill/>
          <a:ln w="12600">
            <a:noFill/>
          </a:ln>
        </p:spPr>
        <p:style>
          <a:lnRef idx="0">
            <a:scrgbClr r="0" g="0" b="0"/>
          </a:lnRef>
          <a:fillRef idx="0">
            <a:scrgbClr r="0" g="0" b="0"/>
          </a:fillRef>
          <a:effectRef idx="0">
            <a:scrgbClr r="0" g="0" b="0"/>
          </a:effectRef>
          <a:fontRef idx="minor"/>
        </p:style>
        <p:txBody>
          <a:bodyPr lIns="25560" tIns="25560" rIns="25560" bIns="25560" anchor="ctr">
            <a:spAutoFit/>
          </a:bodyPr>
          <a:lstStyle/>
          <a:p>
            <a:pPr algn="just">
              <a:lnSpc>
                <a:spcPct val="100000"/>
              </a:lnSpc>
              <a:tabLst>
                <a:tab pos="0" algn="l"/>
              </a:tabLst>
            </a:pPr>
            <a:r>
              <a:rPr lang="es-CR" sz="2200" b="1" strike="noStrike" spc="-1">
                <a:solidFill>
                  <a:srgbClr val="053052"/>
                </a:solidFill>
                <a:latin typeface="Montserrat-Medium"/>
                <a:ea typeface="Montserrat-Medium"/>
              </a:rPr>
              <a:t>Nexo de causalidad</a:t>
            </a:r>
            <a:endParaRPr lang="es-CR" sz="2200" b="0" strike="noStrike" spc="-1">
              <a:latin typeface="Arial"/>
            </a:endParaRPr>
          </a:p>
        </p:txBody>
      </p:sp>
      <p:sp>
        <p:nvSpPr>
          <p:cNvPr id="234" name="CuadroTexto 1_7"/>
          <p:cNvSpPr/>
          <p:nvPr/>
        </p:nvSpPr>
        <p:spPr>
          <a:xfrm>
            <a:off x="1649160" y="1979640"/>
            <a:ext cx="96120" cy="557640"/>
          </a:xfrm>
          <a:prstGeom prst="rect">
            <a:avLst/>
          </a:prstGeom>
          <a:noFill/>
          <a:ln w="12600">
            <a:noFill/>
          </a:ln>
        </p:spPr>
        <p:style>
          <a:lnRef idx="0">
            <a:scrgbClr r="0" g="0" b="0"/>
          </a:lnRef>
          <a:fillRef idx="0">
            <a:scrgbClr r="0" g="0" b="0"/>
          </a:fillRef>
          <a:effectRef idx="0">
            <a:scrgbClr r="0" g="0" b="0"/>
          </a:effectRef>
          <a:fontRef idx="minor"/>
        </p:style>
      </p:sp>
      <p:sp>
        <p:nvSpPr>
          <p:cNvPr id="235" name="CuadroTexto 2_6"/>
          <p:cNvSpPr/>
          <p:nvPr/>
        </p:nvSpPr>
        <p:spPr>
          <a:xfrm>
            <a:off x="1440000" y="1922718"/>
            <a:ext cx="7814880" cy="4314325"/>
          </a:xfrm>
          <a:prstGeom prst="rect">
            <a:avLst/>
          </a:prstGeom>
          <a:noFill/>
          <a:ln w="12600">
            <a:noFill/>
          </a:ln>
        </p:spPr>
        <p:style>
          <a:lnRef idx="0">
            <a:scrgbClr r="0" g="0" b="0"/>
          </a:lnRef>
          <a:fillRef idx="0">
            <a:scrgbClr r="0" g="0" b="0"/>
          </a:fillRef>
          <a:effectRef idx="0">
            <a:scrgbClr r="0" g="0" b="0"/>
          </a:effectRef>
          <a:fontRef idx="minor"/>
        </p:style>
        <p:txBody>
          <a:bodyPr lIns="25560" tIns="25560" rIns="25560" bIns="25560" anchor="ctr">
            <a:spAutoFit/>
          </a:bodyPr>
          <a:lstStyle/>
          <a:p>
            <a:pPr algn="just">
              <a:lnSpc>
                <a:spcPct val="100000"/>
              </a:lnSpc>
              <a:spcBef>
                <a:spcPts val="320"/>
              </a:spcBef>
              <a:tabLst>
                <a:tab pos="0" algn="l"/>
              </a:tabLst>
            </a:pPr>
            <a:r>
              <a:rPr lang="es-CR" sz="1600" b="1" i="1" strike="noStrike" spc="-1" dirty="0">
                <a:solidFill>
                  <a:srgbClr val="000000"/>
                </a:solidFill>
                <a:latin typeface="Times New Roman"/>
                <a:ea typeface="Times New Roman"/>
              </a:rPr>
              <a:t>“V. - DEL CASO CONCRETO : </a:t>
            </a:r>
            <a:r>
              <a:rPr lang="es-CR" sz="1600" b="0" i="1" strike="noStrike" spc="-1" dirty="0">
                <a:solidFill>
                  <a:srgbClr val="000000"/>
                </a:solidFill>
                <a:latin typeface="Times New Roman"/>
                <a:ea typeface="Times New Roman"/>
              </a:rPr>
              <a:t>  </a:t>
            </a:r>
            <a:endParaRPr lang="es-CR" sz="1600" b="0" strike="noStrike" spc="-1" dirty="0">
              <a:latin typeface="Arial"/>
            </a:endParaRPr>
          </a:p>
          <a:p>
            <a:pPr algn="just">
              <a:lnSpc>
                <a:spcPct val="100000"/>
              </a:lnSpc>
              <a:spcBef>
                <a:spcPts val="320"/>
              </a:spcBef>
              <a:tabLst>
                <a:tab pos="0" algn="l"/>
              </a:tabLst>
            </a:pPr>
            <a:endParaRPr lang="es-CR" sz="1600" b="0" strike="noStrike" spc="-1" dirty="0">
              <a:latin typeface="Arial"/>
            </a:endParaRPr>
          </a:p>
          <a:p>
            <a:pPr algn="just">
              <a:lnSpc>
                <a:spcPct val="100000"/>
              </a:lnSpc>
              <a:spcBef>
                <a:spcPts val="320"/>
              </a:spcBef>
              <a:tabLst>
                <a:tab pos="0" algn="l"/>
              </a:tabLst>
            </a:pPr>
            <a:r>
              <a:rPr lang="es-CR" sz="1600" b="0" i="1" strike="noStrike" spc="-1" dirty="0">
                <a:solidFill>
                  <a:srgbClr val="000000"/>
                </a:solidFill>
                <a:latin typeface="Times New Roman"/>
                <a:ea typeface="Times New Roman"/>
              </a:rPr>
              <a:t>El aspecto medular  en la especie, estriba en determinar si medió relación de causa y efecto entre los padecimientos del actor y su situación </a:t>
            </a:r>
            <a:r>
              <a:rPr lang="es-CR" sz="1600" b="1" i="1" strike="noStrike" spc="-1" dirty="0">
                <a:solidFill>
                  <a:srgbClr val="000000"/>
                </a:solidFill>
                <a:latin typeface="Times New Roman"/>
                <a:ea typeface="Times New Roman"/>
              </a:rPr>
              <a:t>laboral</a:t>
            </a:r>
            <a:r>
              <a:rPr lang="es-CR" sz="1600" b="0" i="1" strike="noStrike" spc="-1" dirty="0">
                <a:solidFill>
                  <a:srgbClr val="000000"/>
                </a:solidFill>
                <a:latin typeface="Times New Roman"/>
                <a:ea typeface="Times New Roman"/>
              </a:rPr>
              <a:t>. Analizados los autos, esta Sala llega al convencimiento de que los agravios planteados en ese sentido deben acogerse, con base en las siguientes consideraciones. Si bien es cierto, en el dictamen Médico Legal </a:t>
            </a:r>
            <a:r>
              <a:rPr lang="es-CR" sz="1600" b="0" i="1" strike="noStrike" spc="-1" dirty="0" err="1">
                <a:solidFill>
                  <a:srgbClr val="000000"/>
                </a:solidFill>
                <a:latin typeface="Times New Roman"/>
                <a:ea typeface="Times New Roman"/>
              </a:rPr>
              <a:t>nº</a:t>
            </a:r>
            <a:r>
              <a:rPr lang="es-CR" sz="1600" b="0" i="1" strike="noStrike" spc="-1" dirty="0">
                <a:solidFill>
                  <a:srgbClr val="000000"/>
                </a:solidFill>
                <a:latin typeface="Times New Roman"/>
                <a:ea typeface="Times New Roman"/>
              </a:rPr>
              <a:t> DML 2010-2378 que se le practicara al accionante el 18 de enero de 2011, se concluyó que éste es acreedor de una incapacidad temporal de dos meses y de una permanente equivalente al 10% de la capacidad general, teniendo </a:t>
            </a:r>
            <a:r>
              <a:rPr lang="es-CR" sz="1600" b="1" i="1" strike="noStrike" spc="-1" dirty="0">
                <a:solidFill>
                  <a:srgbClr val="000000"/>
                </a:solidFill>
                <a:latin typeface="Times New Roman"/>
                <a:ea typeface="Times New Roman"/>
              </a:rPr>
              <a:t>como</a:t>
            </a:r>
            <a:r>
              <a:rPr lang="es-CR" sz="1600" b="0" i="1" strike="noStrike" spc="-1" dirty="0">
                <a:solidFill>
                  <a:srgbClr val="000000"/>
                </a:solidFill>
                <a:latin typeface="Times New Roman"/>
                <a:ea typeface="Times New Roman"/>
              </a:rPr>
              <a:t> causa de estas incapacidades, el </a:t>
            </a:r>
            <a:r>
              <a:rPr lang="es-CR" sz="1600" b="1" i="1" strike="noStrike" spc="-1" dirty="0">
                <a:solidFill>
                  <a:srgbClr val="000000"/>
                </a:solidFill>
                <a:latin typeface="Times New Roman"/>
                <a:ea typeface="Times New Roman"/>
              </a:rPr>
              <a:t>estrés </a:t>
            </a:r>
            <a:r>
              <a:rPr lang="es-CR" sz="1600" b="0" i="1" strike="noStrike" spc="-1" dirty="0">
                <a:solidFill>
                  <a:srgbClr val="000000"/>
                </a:solidFill>
                <a:latin typeface="Times New Roman"/>
                <a:ea typeface="Times New Roman"/>
              </a:rPr>
              <a:t>que enfrenta el accionante, también se señaló en dicha pericia que tal padecimiento podía tener su génesis en factores sociales; de salud o </a:t>
            </a:r>
            <a:r>
              <a:rPr lang="es-CR" sz="1600" b="1" i="1" strike="noStrike" spc="-1" dirty="0">
                <a:solidFill>
                  <a:srgbClr val="000000"/>
                </a:solidFill>
                <a:latin typeface="Times New Roman"/>
                <a:ea typeface="Times New Roman"/>
              </a:rPr>
              <a:t>laboral</a:t>
            </a:r>
            <a:r>
              <a:rPr lang="es-CR" sz="1600" b="0" i="1" strike="noStrike" spc="-1" dirty="0">
                <a:solidFill>
                  <a:srgbClr val="000000"/>
                </a:solidFill>
                <a:latin typeface="Times New Roman"/>
                <a:ea typeface="Times New Roman"/>
              </a:rPr>
              <a:t>es (folios 22 a 29). </a:t>
            </a:r>
            <a:r>
              <a:rPr lang="es-CR" sz="1600" b="1" i="1" strike="noStrike" spc="-1" dirty="0">
                <a:solidFill>
                  <a:srgbClr val="000000"/>
                </a:solidFill>
                <a:latin typeface="Times New Roman"/>
                <a:ea typeface="Times New Roman"/>
              </a:rPr>
              <a:t>Como</a:t>
            </a:r>
            <a:r>
              <a:rPr lang="es-CR" sz="1600" b="0" i="1" strike="noStrike" spc="-1" dirty="0">
                <a:solidFill>
                  <a:srgbClr val="000000"/>
                </a:solidFill>
                <a:latin typeface="Times New Roman"/>
                <a:ea typeface="Times New Roman"/>
              </a:rPr>
              <a:t> se observa, de ese dictamen médico no se acredita a ciencia cierta que la enfermedad del demandante sea producto de su relación de </a:t>
            </a:r>
            <a:r>
              <a:rPr lang="es-CR" sz="1600" b="1" i="1" strike="noStrike" spc="-1" dirty="0">
                <a:solidFill>
                  <a:srgbClr val="000000"/>
                </a:solidFill>
                <a:latin typeface="Times New Roman"/>
                <a:ea typeface="Times New Roman"/>
              </a:rPr>
              <a:t>trabajo</a:t>
            </a:r>
            <a:r>
              <a:rPr lang="es-CR" sz="1600" b="0" i="1" strike="noStrike" spc="-1" dirty="0">
                <a:solidFill>
                  <a:srgbClr val="000000"/>
                </a:solidFill>
                <a:latin typeface="Times New Roman"/>
                <a:ea typeface="Times New Roman"/>
              </a:rPr>
              <a:t>, en otras palabras que se esté ante una enfermedad del </a:t>
            </a:r>
            <a:r>
              <a:rPr lang="es-CR" sz="1600" b="1" i="1" strike="noStrike" spc="-1" dirty="0">
                <a:solidFill>
                  <a:srgbClr val="000000"/>
                </a:solidFill>
                <a:latin typeface="Times New Roman"/>
                <a:ea typeface="Times New Roman"/>
              </a:rPr>
              <a:t>trabajo</a:t>
            </a:r>
            <a:r>
              <a:rPr lang="es-CR" sz="1600" b="0" i="1" strike="noStrike" spc="-1" dirty="0">
                <a:solidFill>
                  <a:srgbClr val="000000"/>
                </a:solidFill>
                <a:latin typeface="Times New Roman"/>
                <a:ea typeface="Times New Roman"/>
              </a:rPr>
              <a:t>, con las características descritas en el numeral 195 mencionado, es decir, que sea “</a:t>
            </a:r>
            <a:r>
              <a:rPr lang="es-CR" sz="1600" b="1" i="1" strike="noStrike" spc="-1" dirty="0">
                <a:solidFill>
                  <a:srgbClr val="000000"/>
                </a:solidFill>
                <a:latin typeface="Times New Roman"/>
                <a:ea typeface="Times New Roman"/>
              </a:rPr>
              <a:t>como consecuencia directa, inmediata o indudable de esos accidentes y enfermedades</a:t>
            </a:r>
            <a:r>
              <a:rPr lang="es-CR" sz="1600" b="0" i="1" strike="noStrike" spc="-1" dirty="0">
                <a:solidFill>
                  <a:srgbClr val="000000"/>
                </a:solidFill>
                <a:latin typeface="Times New Roman"/>
                <a:ea typeface="Times New Roman"/>
              </a:rPr>
              <a:t>.”</a:t>
            </a:r>
            <a:endParaRPr lang="es-CR" sz="1600" b="0" strike="noStrike" spc="-1" dirty="0">
              <a:latin typeface="Arial"/>
            </a:endParaRPr>
          </a:p>
          <a:p>
            <a:pPr algn="just">
              <a:lnSpc>
                <a:spcPct val="100000"/>
              </a:lnSpc>
              <a:tabLst>
                <a:tab pos="408240" algn="l"/>
              </a:tabLst>
            </a:pPr>
            <a:endParaRPr lang="es-CR" sz="1600" b="0" strike="noStrike" spc="-1" dirty="0">
              <a:latin typeface="Arial"/>
            </a:endParaRPr>
          </a:p>
          <a:p>
            <a:pPr algn="just">
              <a:lnSpc>
                <a:spcPct val="100000"/>
              </a:lnSpc>
              <a:tabLst>
                <a:tab pos="408240" algn="l"/>
              </a:tabLst>
            </a:pPr>
            <a:endParaRPr lang="es-CR" sz="1600" b="0" strike="noStrike" spc="-1" dirty="0">
              <a:latin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 name="TÍTULO PRINCIPAL_7"/>
          <p:cNvSpPr/>
          <p:nvPr/>
        </p:nvSpPr>
        <p:spPr>
          <a:xfrm>
            <a:off x="1018440" y="1259280"/>
            <a:ext cx="6536880" cy="385560"/>
          </a:xfrm>
          <a:prstGeom prst="rect">
            <a:avLst/>
          </a:prstGeom>
          <a:noFill/>
          <a:ln w="12600">
            <a:noFill/>
          </a:ln>
        </p:spPr>
        <p:style>
          <a:lnRef idx="0">
            <a:scrgbClr r="0" g="0" b="0"/>
          </a:lnRef>
          <a:fillRef idx="0">
            <a:scrgbClr r="0" g="0" b="0"/>
          </a:fillRef>
          <a:effectRef idx="0">
            <a:scrgbClr r="0" g="0" b="0"/>
          </a:effectRef>
          <a:fontRef idx="minor"/>
        </p:style>
        <p:txBody>
          <a:bodyPr lIns="25560" tIns="25560" rIns="25560" bIns="25560" anchor="ctr">
            <a:spAutoFit/>
          </a:bodyPr>
          <a:lstStyle/>
          <a:p>
            <a:pPr algn="just">
              <a:lnSpc>
                <a:spcPct val="100000"/>
              </a:lnSpc>
              <a:tabLst>
                <a:tab pos="0" algn="l"/>
              </a:tabLst>
            </a:pPr>
            <a:r>
              <a:rPr lang="es-CR" sz="2200" b="1" strike="noStrike" spc="-1">
                <a:solidFill>
                  <a:srgbClr val="053052"/>
                </a:solidFill>
                <a:latin typeface="Montserrat-Medium"/>
                <a:ea typeface="Montserrat-Medium"/>
              </a:rPr>
              <a:t>Nexo de causalidad</a:t>
            </a:r>
            <a:endParaRPr lang="es-CR" sz="2200" b="0" strike="noStrike" spc="-1">
              <a:latin typeface="Arial"/>
            </a:endParaRPr>
          </a:p>
        </p:txBody>
      </p:sp>
      <p:sp>
        <p:nvSpPr>
          <p:cNvPr id="237" name="CuadroTexto 1_8"/>
          <p:cNvSpPr/>
          <p:nvPr/>
        </p:nvSpPr>
        <p:spPr>
          <a:xfrm>
            <a:off x="1649160" y="1979640"/>
            <a:ext cx="96120" cy="557640"/>
          </a:xfrm>
          <a:prstGeom prst="rect">
            <a:avLst/>
          </a:prstGeom>
          <a:noFill/>
          <a:ln w="12600">
            <a:noFill/>
          </a:ln>
        </p:spPr>
        <p:style>
          <a:lnRef idx="0">
            <a:scrgbClr r="0" g="0" b="0"/>
          </a:lnRef>
          <a:fillRef idx="0">
            <a:scrgbClr r="0" g="0" b="0"/>
          </a:fillRef>
          <a:effectRef idx="0">
            <a:scrgbClr r="0" g="0" b="0"/>
          </a:effectRef>
          <a:fontRef idx="minor"/>
        </p:style>
      </p:sp>
      <p:sp>
        <p:nvSpPr>
          <p:cNvPr id="238" name="CuadroTexto 2_7"/>
          <p:cNvSpPr/>
          <p:nvPr/>
        </p:nvSpPr>
        <p:spPr>
          <a:xfrm>
            <a:off x="1440000" y="2837160"/>
            <a:ext cx="7814880" cy="2485440"/>
          </a:xfrm>
          <a:prstGeom prst="rect">
            <a:avLst/>
          </a:prstGeom>
          <a:noFill/>
          <a:ln w="12600">
            <a:noFill/>
          </a:ln>
        </p:spPr>
        <p:style>
          <a:lnRef idx="0">
            <a:scrgbClr r="0" g="0" b="0"/>
          </a:lnRef>
          <a:fillRef idx="0">
            <a:scrgbClr r="0" g="0" b="0"/>
          </a:fillRef>
          <a:effectRef idx="0">
            <a:scrgbClr r="0" g="0" b="0"/>
          </a:effectRef>
          <a:fontRef idx="minor"/>
        </p:style>
        <p:txBody>
          <a:bodyPr lIns="25560" tIns="25560" rIns="25560" bIns="25560" anchor="ctr">
            <a:spAutoFit/>
          </a:bodyPr>
          <a:lstStyle/>
          <a:p>
            <a:pPr algn="just">
              <a:lnSpc>
                <a:spcPct val="100000"/>
              </a:lnSpc>
              <a:spcBef>
                <a:spcPts val="320"/>
              </a:spcBef>
              <a:tabLst>
                <a:tab pos="0" algn="l"/>
              </a:tabLst>
            </a:pPr>
            <a:r>
              <a:rPr lang="es-CR" sz="1600" b="0" i="1" strike="noStrike" spc="-1" dirty="0">
                <a:solidFill>
                  <a:srgbClr val="000000"/>
                </a:solidFill>
                <a:latin typeface="Times New Roman"/>
                <a:ea typeface="Times New Roman"/>
              </a:rPr>
              <a:t>De manera que ante ese escenario procede abocarse al análisis de las restantes probanzas que obran en autos, no obstante, de estas no se desprende que el actor fuera sometido una situación de </a:t>
            </a:r>
            <a:r>
              <a:rPr lang="es-CR" sz="1600" b="1" i="1" strike="noStrike" spc="-1" dirty="0">
                <a:solidFill>
                  <a:srgbClr val="000000"/>
                </a:solidFill>
                <a:latin typeface="Times New Roman"/>
                <a:ea typeface="Times New Roman"/>
              </a:rPr>
              <a:t>acoso</a:t>
            </a:r>
            <a:r>
              <a:rPr lang="es-CR" sz="1600" b="0" i="1" strike="noStrike" spc="-1" dirty="0">
                <a:solidFill>
                  <a:srgbClr val="000000"/>
                </a:solidFill>
                <a:latin typeface="Times New Roman"/>
                <a:ea typeface="Times New Roman"/>
              </a:rPr>
              <a:t> </a:t>
            </a:r>
            <a:r>
              <a:rPr lang="es-CR" sz="1600" b="1" i="1" strike="noStrike" spc="-1" dirty="0">
                <a:solidFill>
                  <a:srgbClr val="000000"/>
                </a:solidFill>
                <a:latin typeface="Times New Roman"/>
                <a:ea typeface="Times New Roman"/>
              </a:rPr>
              <a:t>laboral</a:t>
            </a:r>
            <a:r>
              <a:rPr lang="es-CR" sz="1600" b="0" i="1" strike="noStrike" spc="-1" dirty="0">
                <a:solidFill>
                  <a:srgbClr val="000000"/>
                </a:solidFill>
                <a:latin typeface="Times New Roman"/>
                <a:ea typeface="Times New Roman"/>
              </a:rPr>
              <a:t> o a eventos que pudieran catalogarse </a:t>
            </a:r>
            <a:r>
              <a:rPr lang="es-CR" sz="1600" b="1" i="1" strike="noStrike" spc="-1" dirty="0">
                <a:solidFill>
                  <a:srgbClr val="000000"/>
                </a:solidFill>
                <a:latin typeface="Times New Roman"/>
                <a:ea typeface="Times New Roman"/>
              </a:rPr>
              <a:t>como</a:t>
            </a:r>
            <a:r>
              <a:rPr lang="es-CR" sz="1600" b="0" i="1" strike="noStrike" spc="-1" dirty="0">
                <a:solidFill>
                  <a:srgbClr val="000000"/>
                </a:solidFill>
                <a:latin typeface="Times New Roman"/>
                <a:ea typeface="Times New Roman"/>
              </a:rPr>
              <a:t> agentes desencadenantes de estrés, y no puede este Órgano aplicar lo dispuesto en el artículo 17 del Código de </a:t>
            </a:r>
            <a:r>
              <a:rPr lang="es-CR" sz="1600" b="1" i="1" strike="noStrike" spc="-1" dirty="0">
                <a:solidFill>
                  <a:srgbClr val="000000"/>
                </a:solidFill>
                <a:latin typeface="Times New Roman"/>
                <a:ea typeface="Times New Roman"/>
              </a:rPr>
              <a:t>Trabajo</a:t>
            </a:r>
            <a:r>
              <a:rPr lang="es-CR" sz="1600" b="0" i="1" strike="noStrike" spc="-1" dirty="0">
                <a:solidFill>
                  <a:srgbClr val="000000"/>
                </a:solidFill>
                <a:latin typeface="Times New Roman"/>
                <a:ea typeface="Times New Roman"/>
              </a:rPr>
              <a:t> o acudir al principio “in dubio pro accidentado” pues no existe ni un solo elemento que aunque sea haga presumir que el accionante sufría de </a:t>
            </a:r>
            <a:r>
              <a:rPr lang="es-CR" sz="1600" b="1" i="1" strike="noStrike" spc="-1" dirty="0">
                <a:solidFill>
                  <a:srgbClr val="000000"/>
                </a:solidFill>
                <a:latin typeface="Times New Roman"/>
                <a:ea typeface="Times New Roman"/>
              </a:rPr>
              <a:t>acoso</a:t>
            </a:r>
            <a:r>
              <a:rPr lang="es-CR" sz="1600" b="0" i="1" strike="noStrike" spc="-1" dirty="0">
                <a:solidFill>
                  <a:srgbClr val="000000"/>
                </a:solidFill>
                <a:latin typeface="Times New Roman"/>
                <a:ea typeface="Times New Roman"/>
              </a:rPr>
              <a:t> en su entorno </a:t>
            </a:r>
            <a:r>
              <a:rPr lang="es-CR" sz="1600" b="1" i="1" strike="noStrike" spc="-1" dirty="0">
                <a:solidFill>
                  <a:srgbClr val="000000"/>
                </a:solidFill>
                <a:latin typeface="Times New Roman"/>
                <a:ea typeface="Times New Roman"/>
              </a:rPr>
              <a:t>laboral</a:t>
            </a:r>
            <a:r>
              <a:rPr lang="es-CR" sz="1600" b="0" i="1" strike="noStrike" spc="-1" dirty="0">
                <a:solidFill>
                  <a:srgbClr val="000000"/>
                </a:solidFill>
                <a:latin typeface="Times New Roman"/>
                <a:ea typeface="Times New Roman"/>
              </a:rPr>
              <a:t>.” (</a:t>
            </a:r>
            <a:r>
              <a:rPr lang="es-CR" sz="1600" b="1" i="1" strike="noStrike" spc="-1" dirty="0">
                <a:solidFill>
                  <a:srgbClr val="000000"/>
                </a:solidFill>
                <a:latin typeface="Times New Roman"/>
                <a:ea typeface="Times New Roman"/>
              </a:rPr>
              <a:t>SALA SEGUNDA DE LA CORTE SUPREMA DE JUSTICIA, Res: 2014-000230, </a:t>
            </a:r>
            <a:r>
              <a:rPr lang="es-CR" sz="1600" b="0" i="1" strike="noStrike" spc="-1" dirty="0">
                <a:solidFill>
                  <a:srgbClr val="000000"/>
                </a:solidFill>
                <a:latin typeface="Times New Roman"/>
                <a:ea typeface="Times New Roman"/>
              </a:rPr>
              <a:t>nueve horas treinta y cinco minutos del cinco de marzo de dos mil catorce) .</a:t>
            </a:r>
            <a:endParaRPr lang="es-CR" sz="1600" b="0" strike="noStrike" spc="-1" dirty="0">
              <a:latin typeface="Arial"/>
            </a:endParaRPr>
          </a:p>
          <a:p>
            <a:pPr algn="just">
              <a:lnSpc>
                <a:spcPct val="100000"/>
              </a:lnSpc>
              <a:tabLst>
                <a:tab pos="408240" algn="l"/>
              </a:tabLst>
            </a:pPr>
            <a:endParaRPr lang="es-CR" sz="1600" b="0" strike="noStrike" spc="-1" dirty="0">
              <a:latin typeface="Arial"/>
            </a:endParaRPr>
          </a:p>
          <a:p>
            <a:pPr algn="just">
              <a:lnSpc>
                <a:spcPct val="100000"/>
              </a:lnSpc>
              <a:tabLst>
                <a:tab pos="408240" algn="l"/>
              </a:tabLst>
            </a:pPr>
            <a:endParaRPr lang="es-CR" sz="1600" b="0" strike="noStrike" spc="-1" dirty="0">
              <a:latin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 name="TÍTULO PRINCIPAL_8"/>
          <p:cNvSpPr/>
          <p:nvPr/>
        </p:nvSpPr>
        <p:spPr>
          <a:xfrm>
            <a:off x="1018440" y="873720"/>
            <a:ext cx="6536880" cy="385560"/>
          </a:xfrm>
          <a:prstGeom prst="rect">
            <a:avLst/>
          </a:prstGeom>
          <a:noFill/>
          <a:ln w="12600">
            <a:noFill/>
          </a:ln>
        </p:spPr>
        <p:style>
          <a:lnRef idx="0">
            <a:scrgbClr r="0" g="0" b="0"/>
          </a:lnRef>
          <a:fillRef idx="0">
            <a:scrgbClr r="0" g="0" b="0"/>
          </a:fillRef>
          <a:effectRef idx="0">
            <a:scrgbClr r="0" g="0" b="0"/>
          </a:effectRef>
          <a:fontRef idx="minor"/>
        </p:style>
        <p:txBody>
          <a:bodyPr lIns="25560" tIns="25560" rIns="25560" bIns="25560" anchor="ctr">
            <a:spAutoFit/>
          </a:bodyPr>
          <a:lstStyle/>
          <a:p>
            <a:pPr algn="just">
              <a:lnSpc>
                <a:spcPct val="100000"/>
              </a:lnSpc>
              <a:tabLst>
                <a:tab pos="0" algn="l"/>
              </a:tabLst>
            </a:pPr>
            <a:r>
              <a:rPr lang="es-CR" sz="2200" b="1" strike="noStrike" spc="-1">
                <a:solidFill>
                  <a:srgbClr val="053052"/>
                </a:solidFill>
                <a:latin typeface="Montserrat-Medium"/>
                <a:ea typeface="Montserrat-Medium"/>
              </a:rPr>
              <a:t>Nexo de causalidad</a:t>
            </a:r>
            <a:endParaRPr lang="es-CR" sz="2200" b="0" strike="noStrike" spc="-1">
              <a:latin typeface="Arial"/>
            </a:endParaRPr>
          </a:p>
        </p:txBody>
      </p:sp>
      <p:sp>
        <p:nvSpPr>
          <p:cNvPr id="240" name="CuadroTexto 1_9"/>
          <p:cNvSpPr/>
          <p:nvPr/>
        </p:nvSpPr>
        <p:spPr>
          <a:xfrm>
            <a:off x="1649160" y="1979640"/>
            <a:ext cx="96120" cy="557640"/>
          </a:xfrm>
          <a:prstGeom prst="rect">
            <a:avLst/>
          </a:prstGeom>
          <a:noFill/>
          <a:ln w="12600">
            <a:noFill/>
          </a:ln>
        </p:spPr>
        <p:style>
          <a:lnRef idx="0">
            <a:scrgbClr r="0" g="0" b="0"/>
          </a:lnRef>
          <a:fillRef idx="0">
            <a:scrgbClr r="0" g="0" b="0"/>
          </a:fillRef>
          <a:effectRef idx="0">
            <a:scrgbClr r="0" g="0" b="0"/>
          </a:effectRef>
          <a:fontRef idx="minor"/>
        </p:style>
      </p:sp>
      <p:sp>
        <p:nvSpPr>
          <p:cNvPr id="241" name="CuadroTexto 2_8"/>
          <p:cNvSpPr/>
          <p:nvPr/>
        </p:nvSpPr>
        <p:spPr>
          <a:xfrm>
            <a:off x="1440000" y="1645560"/>
            <a:ext cx="7814880" cy="4868640"/>
          </a:xfrm>
          <a:prstGeom prst="rect">
            <a:avLst/>
          </a:prstGeom>
          <a:noFill/>
          <a:ln w="12600">
            <a:noFill/>
          </a:ln>
        </p:spPr>
        <p:style>
          <a:lnRef idx="0">
            <a:scrgbClr r="0" g="0" b="0"/>
          </a:lnRef>
          <a:fillRef idx="0">
            <a:scrgbClr r="0" g="0" b="0"/>
          </a:fillRef>
          <a:effectRef idx="0">
            <a:scrgbClr r="0" g="0" b="0"/>
          </a:effectRef>
          <a:fontRef idx="minor"/>
        </p:style>
        <p:txBody>
          <a:bodyPr lIns="25560" tIns="25560" rIns="25560" bIns="25560" anchor="ctr">
            <a:spAutoFit/>
          </a:bodyPr>
          <a:lstStyle/>
          <a:p>
            <a:pPr algn="just">
              <a:lnSpc>
                <a:spcPct val="115000"/>
              </a:lnSpc>
              <a:spcBef>
                <a:spcPts val="300"/>
              </a:spcBef>
              <a:spcAft>
                <a:spcPts val="1001"/>
              </a:spcAft>
              <a:tabLst>
                <a:tab pos="0" algn="l"/>
              </a:tabLst>
            </a:pPr>
            <a:r>
              <a:rPr lang="es-CR" sz="1500" b="0" i="1" strike="noStrike" spc="-1">
                <a:solidFill>
                  <a:srgbClr val="000000"/>
                </a:solidFill>
                <a:latin typeface="Times New Roman"/>
                <a:ea typeface="Calibri"/>
              </a:rPr>
              <a:t>“De todo lo expuesto, es indudable que estamos frente a un riesgo laboral. La actora ha mantenido durante muchos años un serio conflicto con su jefe (lo que se relaciona con las “condiciones laborales”, concretamente con la organización del trabajo, hipótesis cubierta por el artículo 197 del Código de Trabajo), que le ha producido una enfermedad (nexo de causalidad). Pese a que del dictamen médico-legal se colige que sus problemas psiquiátricos obedecen a diversos motivos (entre ellos algunos de índole personal y familiar), es incuestionable que una de sus causas es la problemática laboral acreditada en este proceso, siendo que las incapacidades fijadas por la Medicatura Forense se limitan exclusivamente a la afectación de la salud de la actora directamente derivada de la conflictiva laboral, y que está relacionada también con el último evento del 29 de setiembre de 2010, cuando la actora recibió la comunicación del jefe de que otra persona sería nombrada en propiedad en el puesto que ella ocupaba interinamente desde 2007, hecho que si bien por sí solo no podría tenerse como un motivo de conflicto que perjudicara la salud de la actora, lo cierto es que dado el antecedente acaecido en los años 2004 y 2005 (que fue solucionado, según se consignó en el Estudio de Ambiente Laboral citado supra), volvió a alterar el estado psíquico y físico de la petente, por lo que a partir de esa data procede establecer la relación de causa-efecto”   </a:t>
            </a:r>
            <a:r>
              <a:rPr lang="es-CR" sz="1500" b="1" i="1" strike="noStrike" spc="-1">
                <a:solidFill>
                  <a:srgbClr val="000000"/>
                </a:solidFill>
                <a:latin typeface="Times New Roman"/>
                <a:ea typeface="Times New Roman"/>
              </a:rPr>
              <a:t>SALA SEGUNDA DE LA CORTE SUPREMA DE JUSTICIA,  Res: 2014-000975  de </a:t>
            </a:r>
            <a:r>
              <a:rPr lang="es-CR" sz="1500" b="0" i="1" strike="noStrike" spc="-1">
                <a:solidFill>
                  <a:srgbClr val="000000"/>
                </a:solidFill>
                <a:latin typeface="Times New Roman"/>
                <a:ea typeface="Times New Roman"/>
              </a:rPr>
              <a:t>las diez horas cincuenta y cinco minutos del primero de octubre de dos mil catorce.</a:t>
            </a:r>
            <a:endParaRPr lang="es-CR" sz="1500" b="0" strike="noStrike" spc="-1">
              <a:latin typeface="Arial"/>
            </a:endParaRPr>
          </a:p>
          <a:p>
            <a:pPr algn="just">
              <a:lnSpc>
                <a:spcPct val="100000"/>
              </a:lnSpc>
              <a:tabLst>
                <a:tab pos="408240" algn="l"/>
              </a:tabLst>
            </a:pPr>
            <a:endParaRPr lang="es-CR" sz="1500" b="0" strike="noStrike" spc="-1">
              <a:latin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 name="TÍTULO PRINCIPAL_35"/>
          <p:cNvSpPr/>
          <p:nvPr/>
        </p:nvSpPr>
        <p:spPr>
          <a:xfrm>
            <a:off x="1082160" y="1413000"/>
            <a:ext cx="8339760" cy="386640"/>
          </a:xfrm>
          <a:prstGeom prst="rect">
            <a:avLst/>
          </a:prstGeom>
          <a:noFill/>
          <a:ln w="12600">
            <a:noFill/>
          </a:ln>
        </p:spPr>
        <p:style>
          <a:lnRef idx="0">
            <a:scrgbClr r="0" g="0" b="0"/>
          </a:lnRef>
          <a:fillRef idx="0">
            <a:scrgbClr r="0" g="0" b="0"/>
          </a:fillRef>
          <a:effectRef idx="0">
            <a:scrgbClr r="0" g="0" b="0"/>
          </a:effectRef>
          <a:fontRef idx="minor"/>
        </p:style>
        <p:txBody>
          <a:bodyPr lIns="25560" tIns="25560" rIns="25560" bIns="25560" anchor="ctr">
            <a:spAutoFit/>
          </a:bodyPr>
          <a:lstStyle/>
          <a:p>
            <a:pPr algn="just">
              <a:lnSpc>
                <a:spcPct val="100000"/>
              </a:lnSpc>
              <a:tabLst>
                <a:tab pos="0" algn="l"/>
              </a:tabLst>
            </a:pPr>
            <a:r>
              <a:rPr lang="es-CR" sz="2200" b="1" strike="noStrike" spc="-1">
                <a:solidFill>
                  <a:srgbClr val="053052"/>
                </a:solidFill>
                <a:latin typeface="Montserrat-Medium"/>
                <a:ea typeface="Montserrat-Medium"/>
              </a:rPr>
              <a:t>Burn out</a:t>
            </a:r>
            <a:endParaRPr lang="es-CR" sz="2200" b="0" strike="noStrike" spc="-1">
              <a:latin typeface="Arial"/>
            </a:endParaRPr>
          </a:p>
        </p:txBody>
      </p:sp>
      <p:sp>
        <p:nvSpPr>
          <p:cNvPr id="243" name="CuadroTexto 1_29"/>
          <p:cNvSpPr/>
          <p:nvPr/>
        </p:nvSpPr>
        <p:spPr>
          <a:xfrm>
            <a:off x="1649160" y="1979640"/>
            <a:ext cx="96120" cy="557640"/>
          </a:xfrm>
          <a:prstGeom prst="rect">
            <a:avLst/>
          </a:prstGeom>
          <a:noFill/>
          <a:ln w="12600">
            <a:noFill/>
          </a:ln>
        </p:spPr>
        <p:style>
          <a:lnRef idx="0">
            <a:scrgbClr r="0" g="0" b="0"/>
          </a:lnRef>
          <a:fillRef idx="0">
            <a:scrgbClr r="0" g="0" b="0"/>
          </a:fillRef>
          <a:effectRef idx="0">
            <a:scrgbClr r="0" g="0" b="0"/>
          </a:effectRef>
          <a:fontRef idx="minor"/>
        </p:style>
      </p:sp>
      <p:sp>
        <p:nvSpPr>
          <p:cNvPr id="244" name="CuadroTexto 2_28"/>
          <p:cNvSpPr/>
          <p:nvPr/>
        </p:nvSpPr>
        <p:spPr>
          <a:xfrm>
            <a:off x="900000" y="2559255"/>
            <a:ext cx="4139640" cy="2267610"/>
          </a:xfrm>
          <a:prstGeom prst="rect">
            <a:avLst/>
          </a:prstGeom>
          <a:noFill/>
          <a:ln w="12600">
            <a:noFill/>
          </a:ln>
        </p:spPr>
        <p:style>
          <a:lnRef idx="0">
            <a:scrgbClr r="0" g="0" b="0"/>
          </a:lnRef>
          <a:fillRef idx="0">
            <a:scrgbClr r="0" g="0" b="0"/>
          </a:fillRef>
          <a:effectRef idx="0">
            <a:scrgbClr r="0" g="0" b="0"/>
          </a:effectRef>
          <a:fontRef idx="minor"/>
        </p:style>
        <p:txBody>
          <a:bodyPr lIns="25560" tIns="25560" rIns="25560" bIns="25560" anchor="ctr">
            <a:spAutoFit/>
          </a:bodyPr>
          <a:lstStyle/>
          <a:p>
            <a:pPr algn="just">
              <a:lnSpc>
                <a:spcPct val="100000"/>
              </a:lnSpc>
              <a:tabLst>
                <a:tab pos="408240" algn="l"/>
              </a:tabLst>
            </a:pPr>
            <a:endParaRPr lang="es-CR" sz="1800" b="0" strike="noStrike" spc="-1" dirty="0">
              <a:latin typeface="Arial"/>
            </a:endParaRPr>
          </a:p>
          <a:p>
            <a:pPr algn="just">
              <a:lnSpc>
                <a:spcPct val="150000"/>
              </a:lnSpc>
              <a:tabLst>
                <a:tab pos="408240" algn="l"/>
              </a:tabLst>
            </a:pPr>
            <a:r>
              <a:rPr lang="es-CR" i="1" spc="-1" dirty="0">
                <a:solidFill>
                  <a:srgbClr val="000000"/>
                </a:solidFill>
                <a:latin typeface="Times New Roman"/>
                <a:ea typeface="Calibri"/>
              </a:rPr>
              <a:t>E</a:t>
            </a:r>
            <a:r>
              <a:rPr lang="es-CR" sz="1800" b="0" i="1" strike="noStrike" spc="-1" dirty="0">
                <a:solidFill>
                  <a:srgbClr val="000000"/>
                </a:solidFill>
                <a:latin typeface="Times New Roman"/>
                <a:ea typeface="Calibri"/>
              </a:rPr>
              <a:t>l </a:t>
            </a:r>
            <a:r>
              <a:rPr lang="es-CR" sz="1800" b="0" i="1" strike="noStrike" spc="-1" dirty="0" err="1">
                <a:solidFill>
                  <a:srgbClr val="000000"/>
                </a:solidFill>
                <a:latin typeface="Times New Roman"/>
                <a:ea typeface="Calibri"/>
              </a:rPr>
              <a:t>burn</a:t>
            </a:r>
            <a:r>
              <a:rPr lang="es-CR" sz="1800" b="0" i="1" strike="noStrike" spc="-1" dirty="0">
                <a:solidFill>
                  <a:srgbClr val="000000"/>
                </a:solidFill>
                <a:latin typeface="Times New Roman"/>
                <a:ea typeface="Calibri"/>
              </a:rPr>
              <a:t> </a:t>
            </a:r>
            <a:r>
              <a:rPr lang="es-CR" sz="1800" b="0" i="1" strike="noStrike" spc="-1" dirty="0" err="1">
                <a:solidFill>
                  <a:srgbClr val="000000"/>
                </a:solidFill>
                <a:latin typeface="Times New Roman"/>
                <a:ea typeface="Calibri"/>
              </a:rPr>
              <a:t>out</a:t>
            </a:r>
            <a:r>
              <a:rPr lang="es-CR" sz="1800" b="0" i="1" strike="noStrike" spc="-1" dirty="0">
                <a:solidFill>
                  <a:srgbClr val="000000"/>
                </a:solidFill>
                <a:latin typeface="Times New Roman"/>
                <a:ea typeface="Calibri"/>
              </a:rPr>
              <a:t> o desgaste profesional consiste en un  proceso de estrés crónico que termina en un estado de agotamiento emocional y pérdida de motivación laboral.</a:t>
            </a:r>
            <a:endParaRPr lang="es-CR" sz="1800" b="0" strike="noStrike" spc="-1" dirty="0">
              <a:latin typeface="Arial"/>
            </a:endParaRPr>
          </a:p>
          <a:p>
            <a:pPr marL="360000" algn="just">
              <a:lnSpc>
                <a:spcPct val="100000"/>
              </a:lnSpc>
              <a:tabLst>
                <a:tab pos="408240" algn="l"/>
              </a:tabLst>
            </a:pPr>
            <a:endParaRPr lang="es-CR" sz="1800" b="0" strike="noStrike" spc="-1" dirty="0">
              <a:latin typeface="Arial"/>
            </a:endParaRPr>
          </a:p>
        </p:txBody>
      </p:sp>
      <p:pic>
        <p:nvPicPr>
          <p:cNvPr id="245" name="Imagen 244"/>
          <p:cNvPicPr/>
          <p:nvPr/>
        </p:nvPicPr>
        <p:blipFill>
          <a:blip r:embed="rId2"/>
          <a:stretch/>
        </p:blipFill>
        <p:spPr>
          <a:xfrm>
            <a:off x="5690160" y="2530440"/>
            <a:ext cx="3489480" cy="2329200"/>
          </a:xfrm>
          <a:prstGeom prst="rect">
            <a:avLst/>
          </a:prstGeom>
          <a:ln w="0">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 name="TÍTULO PRINCIPAL_9"/>
          <p:cNvSpPr/>
          <p:nvPr/>
        </p:nvSpPr>
        <p:spPr>
          <a:xfrm>
            <a:off x="1019880" y="1413000"/>
            <a:ext cx="8339760" cy="386640"/>
          </a:xfrm>
          <a:prstGeom prst="rect">
            <a:avLst/>
          </a:prstGeom>
          <a:noFill/>
          <a:ln w="12600">
            <a:noFill/>
          </a:ln>
        </p:spPr>
        <p:style>
          <a:lnRef idx="0">
            <a:scrgbClr r="0" g="0" b="0"/>
          </a:lnRef>
          <a:fillRef idx="0">
            <a:scrgbClr r="0" g="0" b="0"/>
          </a:fillRef>
          <a:effectRef idx="0">
            <a:scrgbClr r="0" g="0" b="0"/>
          </a:effectRef>
          <a:fontRef idx="minor"/>
        </p:style>
        <p:txBody>
          <a:bodyPr lIns="25560" tIns="25560" rIns="25560" bIns="25560" anchor="ctr">
            <a:spAutoFit/>
          </a:bodyPr>
          <a:lstStyle/>
          <a:p>
            <a:pPr algn="just">
              <a:lnSpc>
                <a:spcPct val="100000"/>
              </a:lnSpc>
              <a:tabLst>
                <a:tab pos="0" algn="l"/>
              </a:tabLst>
            </a:pPr>
            <a:r>
              <a:rPr lang="es-CR" sz="2200" b="1" strike="noStrike" spc="-1">
                <a:solidFill>
                  <a:srgbClr val="053052"/>
                </a:solidFill>
                <a:latin typeface="Montserrat-Medium"/>
                <a:ea typeface="Montserrat-Medium"/>
              </a:rPr>
              <a:t>Burn out, acoso laboral y estrés laboral</a:t>
            </a:r>
            <a:endParaRPr lang="es-CR" sz="2200" b="0" strike="noStrike" spc="-1">
              <a:latin typeface="Arial"/>
            </a:endParaRPr>
          </a:p>
        </p:txBody>
      </p:sp>
      <p:sp>
        <p:nvSpPr>
          <p:cNvPr id="247" name="CuadroTexto 1_10"/>
          <p:cNvSpPr/>
          <p:nvPr/>
        </p:nvSpPr>
        <p:spPr>
          <a:xfrm>
            <a:off x="1649160" y="1979640"/>
            <a:ext cx="96120" cy="557640"/>
          </a:xfrm>
          <a:prstGeom prst="rect">
            <a:avLst/>
          </a:prstGeom>
          <a:noFill/>
          <a:ln w="12600">
            <a:noFill/>
          </a:ln>
        </p:spPr>
        <p:style>
          <a:lnRef idx="0">
            <a:scrgbClr r="0" g="0" b="0"/>
          </a:lnRef>
          <a:fillRef idx="0">
            <a:scrgbClr r="0" g="0" b="0"/>
          </a:fillRef>
          <a:effectRef idx="0">
            <a:scrgbClr r="0" g="0" b="0"/>
          </a:effectRef>
          <a:fontRef idx="minor"/>
        </p:style>
      </p:sp>
      <p:sp>
        <p:nvSpPr>
          <p:cNvPr id="248" name="CuadroTexto 2_9"/>
          <p:cNvSpPr/>
          <p:nvPr/>
        </p:nvSpPr>
        <p:spPr>
          <a:xfrm>
            <a:off x="1364760" y="2160000"/>
            <a:ext cx="7814880" cy="4351320"/>
          </a:xfrm>
          <a:prstGeom prst="rect">
            <a:avLst/>
          </a:prstGeom>
          <a:noFill/>
          <a:ln w="12600">
            <a:noFill/>
          </a:ln>
        </p:spPr>
        <p:style>
          <a:lnRef idx="0">
            <a:scrgbClr r="0" g="0" b="0"/>
          </a:lnRef>
          <a:fillRef idx="0">
            <a:scrgbClr r="0" g="0" b="0"/>
          </a:fillRef>
          <a:effectRef idx="0">
            <a:scrgbClr r="0" g="0" b="0"/>
          </a:effectRef>
          <a:fontRef idx="minor"/>
        </p:style>
        <p:txBody>
          <a:bodyPr lIns="25560" tIns="25560" rIns="25560" bIns="25560" anchor="ctr">
            <a:spAutoFit/>
          </a:bodyPr>
          <a:lstStyle/>
          <a:p>
            <a:pPr marL="360000" algn="just">
              <a:lnSpc>
                <a:spcPct val="100000"/>
              </a:lnSpc>
              <a:tabLst>
                <a:tab pos="408240" algn="l"/>
              </a:tabLst>
            </a:pPr>
            <a:r>
              <a:rPr lang="es-CR" sz="1600" b="0" i="1" strike="noStrike" spc="-1" dirty="0">
                <a:solidFill>
                  <a:srgbClr val="000000"/>
                </a:solidFill>
                <a:latin typeface="Times New Roman"/>
                <a:ea typeface="Calibri"/>
              </a:rPr>
              <a:t>“…investigador judicial en la oficina regional de……, (señala) que en octubre de 2007 se dio una sobrecarga laboral y acoso en el trabajo “</a:t>
            </a:r>
            <a:r>
              <a:rPr lang="es-CR" sz="1600" b="0" i="1" strike="noStrike" spc="-1" dirty="0" err="1">
                <a:solidFill>
                  <a:srgbClr val="000000"/>
                </a:solidFill>
                <a:latin typeface="Times New Roman"/>
                <a:ea typeface="Calibri"/>
              </a:rPr>
              <a:t>mobbing</a:t>
            </a:r>
            <a:r>
              <a:rPr lang="es-CR" sz="1600" b="0" i="1" strike="noStrike" spc="-1" dirty="0">
                <a:solidFill>
                  <a:srgbClr val="000000"/>
                </a:solidFill>
                <a:latin typeface="Times New Roman"/>
                <a:ea typeface="Calibri"/>
              </a:rPr>
              <a:t>”, el cual se manifestó como depresión severa y agotamiento profesional “</a:t>
            </a:r>
            <a:r>
              <a:rPr lang="es-CR" sz="1600" b="0" i="1" strike="noStrike" spc="-1" dirty="0" err="1">
                <a:solidFill>
                  <a:srgbClr val="000000"/>
                </a:solidFill>
                <a:latin typeface="Times New Roman"/>
                <a:ea typeface="Calibri"/>
              </a:rPr>
              <a:t>burn</a:t>
            </a:r>
            <a:r>
              <a:rPr lang="es-CR" sz="1600" b="0" i="1" strike="noStrike" spc="-1" dirty="0">
                <a:solidFill>
                  <a:srgbClr val="000000"/>
                </a:solidFill>
                <a:latin typeface="Times New Roman"/>
                <a:ea typeface="Calibri"/>
              </a:rPr>
              <a:t> </a:t>
            </a:r>
            <a:r>
              <a:rPr lang="es-CR" sz="1600" b="0" i="1" strike="noStrike" spc="-1" dirty="0" err="1">
                <a:solidFill>
                  <a:srgbClr val="000000"/>
                </a:solidFill>
                <a:latin typeface="Times New Roman"/>
                <a:ea typeface="Calibri"/>
              </a:rPr>
              <a:t>out</a:t>
            </a:r>
            <a:r>
              <a:rPr lang="es-CR" sz="1600" b="0" i="1" strike="noStrike" spc="-1" dirty="0">
                <a:solidFill>
                  <a:srgbClr val="000000"/>
                </a:solidFill>
                <a:latin typeface="Times New Roman"/>
                <a:ea typeface="Calibri"/>
              </a:rPr>
              <a:t>….”</a:t>
            </a:r>
            <a:endParaRPr lang="es-CR" sz="1600" b="0" strike="noStrike" spc="-1" dirty="0">
              <a:latin typeface="Arial"/>
            </a:endParaRPr>
          </a:p>
          <a:p>
            <a:pPr marL="360000">
              <a:lnSpc>
                <a:spcPct val="100000"/>
              </a:lnSpc>
              <a:spcBef>
                <a:spcPts val="320"/>
              </a:spcBef>
              <a:tabLst>
                <a:tab pos="0" algn="l"/>
              </a:tabLst>
            </a:pPr>
            <a:r>
              <a:rPr lang="es-CR" sz="1600" b="1" i="1" strike="noStrike" spc="-1" dirty="0">
                <a:solidFill>
                  <a:srgbClr val="000000"/>
                </a:solidFill>
                <a:latin typeface="Times New Roman"/>
                <a:ea typeface="Calibri"/>
              </a:rPr>
              <a:t> </a:t>
            </a:r>
            <a:endParaRPr lang="es-CR" sz="1600" b="0" strike="noStrike" spc="-1" dirty="0">
              <a:latin typeface="Arial"/>
            </a:endParaRPr>
          </a:p>
          <a:p>
            <a:pPr marL="360000">
              <a:lnSpc>
                <a:spcPct val="100000"/>
              </a:lnSpc>
              <a:spcBef>
                <a:spcPts val="320"/>
              </a:spcBef>
              <a:tabLst>
                <a:tab pos="0" algn="l"/>
              </a:tabLst>
            </a:pPr>
            <a:r>
              <a:rPr lang="es-CR" sz="1600" b="0" strike="noStrike" spc="-1" dirty="0">
                <a:solidFill>
                  <a:srgbClr val="000000"/>
                </a:solidFill>
                <a:latin typeface="Times New Roman"/>
                <a:ea typeface="Calibri"/>
              </a:rPr>
              <a:t>Señala la Sala que existe coincidencia entre la prueba testimonial</a:t>
            </a:r>
            <a:r>
              <a:rPr lang="es-CR" sz="1600" b="0" i="1" strike="noStrike" spc="-1" dirty="0">
                <a:solidFill>
                  <a:srgbClr val="000000"/>
                </a:solidFill>
                <a:latin typeface="Times New Roman"/>
                <a:ea typeface="Calibri"/>
              </a:rPr>
              <a:t> y “…el Dictamen Médico Legal, en cuanto a la existencia de hechos agravantes del estado de salud preexistente, como lo fueron el volumen de trabajo, la presión constante de la jefatura para el cumplimiento de sus obligaciones derivadas de la entrada en vigencia de un nuevo proceso penal y el estrés que ello producía. Así las cosas, se ha de revocar el fallo impugnado en cuanto declaró la inexistencia del riesgo, para declarar que la depresión del actor derivada de factores extra laborales se vio agravada como consecuencia directa, inmediata e indubitable de situaciones presentadas en su lugar de trabajo.”</a:t>
            </a:r>
            <a:endParaRPr lang="es-CR" sz="1600" b="0" strike="noStrike" spc="-1" dirty="0">
              <a:latin typeface="Arial"/>
            </a:endParaRPr>
          </a:p>
          <a:p>
            <a:pPr marL="360000">
              <a:lnSpc>
                <a:spcPct val="100000"/>
              </a:lnSpc>
              <a:spcBef>
                <a:spcPts val="320"/>
              </a:spcBef>
              <a:tabLst>
                <a:tab pos="0" algn="l"/>
              </a:tabLst>
            </a:pPr>
            <a:endParaRPr lang="es-CR" sz="1600" b="0" strike="noStrike" spc="-1" dirty="0">
              <a:latin typeface="Arial"/>
            </a:endParaRPr>
          </a:p>
          <a:p>
            <a:pPr marL="360000">
              <a:lnSpc>
                <a:spcPct val="100000"/>
              </a:lnSpc>
              <a:spcBef>
                <a:spcPts val="320"/>
              </a:spcBef>
              <a:tabLst>
                <a:tab pos="0" algn="l"/>
              </a:tabLst>
            </a:pPr>
            <a:r>
              <a:rPr lang="es-CR" sz="1600" b="1" strike="noStrike" spc="-1" dirty="0">
                <a:solidFill>
                  <a:srgbClr val="000000"/>
                </a:solidFill>
                <a:latin typeface="Times New Roman"/>
                <a:ea typeface="Calibri"/>
              </a:rPr>
              <a:t>SALA SEGUNDA DE LA CORTE SUPREMA DE JUSTICIA</a:t>
            </a:r>
            <a:r>
              <a:rPr lang="es-CR" sz="1600" b="0" strike="noStrike" spc="-1" dirty="0">
                <a:solidFill>
                  <a:srgbClr val="000000"/>
                </a:solidFill>
                <a:latin typeface="Times New Roman"/>
                <a:ea typeface="Calibri"/>
              </a:rPr>
              <a:t>. </a:t>
            </a:r>
            <a:r>
              <a:rPr lang="es-CR" sz="1600" b="1" strike="noStrike" spc="-1" dirty="0">
                <a:solidFill>
                  <a:srgbClr val="000000"/>
                </a:solidFill>
                <a:latin typeface="Times New Roman"/>
                <a:ea typeface="Calibri"/>
              </a:rPr>
              <a:t>Res: 2012-000451 </a:t>
            </a:r>
            <a:r>
              <a:rPr lang="es-CR" sz="1600" b="0" strike="noStrike" spc="-1" dirty="0">
                <a:solidFill>
                  <a:srgbClr val="000000"/>
                </a:solidFill>
                <a:latin typeface="Times New Roman"/>
                <a:ea typeface="Calibri"/>
              </a:rPr>
              <a:t>diez horas veinte minutos del veintitrés de mayo de dos mil doce.</a:t>
            </a:r>
            <a:endParaRPr lang="es-CR" sz="1600" b="0" strike="noStrike" spc="-1" dirty="0">
              <a:latin typeface="Arial"/>
            </a:endParaRPr>
          </a:p>
          <a:p>
            <a:pPr marL="360000" algn="just">
              <a:lnSpc>
                <a:spcPct val="100000"/>
              </a:lnSpc>
              <a:tabLst>
                <a:tab pos="408240" algn="l"/>
              </a:tabLst>
            </a:pPr>
            <a:endParaRPr lang="es-CR" sz="1600" b="0" strike="noStrike" spc="-1" dirty="0">
              <a:latin typeface="Arial"/>
            </a:endParaRPr>
          </a:p>
          <a:p>
            <a:pPr marL="360000" algn="just">
              <a:lnSpc>
                <a:spcPct val="100000"/>
              </a:lnSpc>
              <a:tabLst>
                <a:tab pos="408240" algn="l"/>
              </a:tabLst>
            </a:pPr>
            <a:endParaRPr lang="es-CR" sz="1600" b="0" strike="noStrike" spc="-1" dirty="0">
              <a:latin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 name="TÍTULO PRINCIPAL_10"/>
          <p:cNvSpPr/>
          <p:nvPr/>
        </p:nvSpPr>
        <p:spPr>
          <a:xfrm>
            <a:off x="1018440" y="1052134"/>
            <a:ext cx="6536880" cy="390173"/>
          </a:xfrm>
          <a:prstGeom prst="rect">
            <a:avLst/>
          </a:prstGeom>
          <a:noFill/>
          <a:ln w="12600">
            <a:noFill/>
          </a:ln>
        </p:spPr>
        <p:style>
          <a:lnRef idx="0">
            <a:scrgbClr r="0" g="0" b="0"/>
          </a:lnRef>
          <a:fillRef idx="0">
            <a:scrgbClr r="0" g="0" b="0"/>
          </a:fillRef>
          <a:effectRef idx="0">
            <a:scrgbClr r="0" g="0" b="0"/>
          </a:effectRef>
          <a:fontRef idx="minor"/>
        </p:style>
        <p:txBody>
          <a:bodyPr lIns="25560" tIns="25560" rIns="25560" bIns="25560" anchor="ctr">
            <a:spAutoFit/>
          </a:bodyPr>
          <a:lstStyle/>
          <a:p>
            <a:pPr algn="just">
              <a:lnSpc>
                <a:spcPct val="100000"/>
              </a:lnSpc>
              <a:tabLst>
                <a:tab pos="0" algn="l"/>
              </a:tabLst>
            </a:pPr>
            <a:r>
              <a:rPr lang="es-CR" sz="2200" b="1" strike="noStrike" spc="-1" dirty="0">
                <a:solidFill>
                  <a:srgbClr val="053052"/>
                </a:solidFill>
                <a:latin typeface="Montserrat-Medium"/>
                <a:ea typeface="Montserrat-Medium"/>
              </a:rPr>
              <a:t>Uso indistinto de conceptos</a:t>
            </a:r>
            <a:endParaRPr lang="es-CR" sz="2200" b="0" strike="noStrike" spc="-1" dirty="0">
              <a:latin typeface="Arial"/>
            </a:endParaRPr>
          </a:p>
        </p:txBody>
      </p:sp>
      <p:sp>
        <p:nvSpPr>
          <p:cNvPr id="250" name="CuadroTexto 1_14"/>
          <p:cNvSpPr/>
          <p:nvPr/>
        </p:nvSpPr>
        <p:spPr>
          <a:xfrm>
            <a:off x="1649160" y="1979640"/>
            <a:ext cx="96120" cy="557640"/>
          </a:xfrm>
          <a:prstGeom prst="rect">
            <a:avLst/>
          </a:prstGeom>
          <a:noFill/>
          <a:ln w="12600">
            <a:noFill/>
          </a:ln>
        </p:spPr>
        <p:style>
          <a:lnRef idx="0">
            <a:scrgbClr r="0" g="0" b="0"/>
          </a:lnRef>
          <a:fillRef idx="0">
            <a:scrgbClr r="0" g="0" b="0"/>
          </a:fillRef>
          <a:effectRef idx="0">
            <a:scrgbClr r="0" g="0" b="0"/>
          </a:effectRef>
          <a:fontRef idx="minor"/>
        </p:style>
      </p:sp>
      <p:sp>
        <p:nvSpPr>
          <p:cNvPr id="251" name="CuadroTexto 2_15"/>
          <p:cNvSpPr/>
          <p:nvPr/>
        </p:nvSpPr>
        <p:spPr>
          <a:xfrm>
            <a:off x="1440000" y="1599480"/>
            <a:ext cx="7814880" cy="4530960"/>
          </a:xfrm>
          <a:prstGeom prst="rect">
            <a:avLst/>
          </a:prstGeom>
          <a:noFill/>
          <a:ln w="12600">
            <a:noFill/>
          </a:ln>
        </p:spPr>
        <p:style>
          <a:lnRef idx="0">
            <a:scrgbClr r="0" g="0" b="0"/>
          </a:lnRef>
          <a:fillRef idx="0">
            <a:scrgbClr r="0" g="0" b="0"/>
          </a:fillRef>
          <a:effectRef idx="0">
            <a:scrgbClr r="0" g="0" b="0"/>
          </a:effectRef>
          <a:fontRef idx="minor"/>
        </p:style>
        <p:txBody>
          <a:bodyPr lIns="25560" tIns="25560" rIns="25560" bIns="25560" anchor="ctr">
            <a:spAutoFit/>
          </a:bodyPr>
          <a:lstStyle/>
          <a:p>
            <a:pPr algn="just">
              <a:lnSpc>
                <a:spcPct val="100000"/>
              </a:lnSpc>
              <a:spcBef>
                <a:spcPts val="360"/>
              </a:spcBef>
              <a:tabLst>
                <a:tab pos="408240" algn="l"/>
              </a:tabLst>
            </a:pPr>
            <a:r>
              <a:rPr lang="en-US" sz="1800" b="1" i="1" strike="noStrike" spc="-1">
                <a:solidFill>
                  <a:srgbClr val="000000"/>
                </a:solidFill>
                <a:latin typeface="Times New Roman"/>
                <a:ea typeface="Helvetica Neue Medium"/>
              </a:rPr>
              <a:t>Acoso, Estrés y Burn out:</a:t>
            </a:r>
            <a:endParaRPr lang="es-CR" sz="1800" b="0" strike="noStrike" spc="-1">
              <a:latin typeface="Arial"/>
            </a:endParaRPr>
          </a:p>
          <a:p>
            <a:pPr algn="just">
              <a:lnSpc>
                <a:spcPct val="100000"/>
              </a:lnSpc>
              <a:spcBef>
                <a:spcPts val="360"/>
              </a:spcBef>
              <a:tabLst>
                <a:tab pos="0" algn="l"/>
              </a:tabLst>
            </a:pPr>
            <a:endParaRPr lang="es-CR" sz="1800" b="0" strike="noStrike" spc="-1">
              <a:latin typeface="Arial"/>
            </a:endParaRPr>
          </a:p>
          <a:p>
            <a:pPr marL="360000" algn="just">
              <a:lnSpc>
                <a:spcPct val="100000"/>
              </a:lnSpc>
              <a:spcBef>
                <a:spcPts val="360"/>
              </a:spcBef>
              <a:tabLst>
                <a:tab pos="0" algn="l"/>
              </a:tabLst>
            </a:pPr>
            <a:r>
              <a:rPr lang="es-CR" sz="1800" b="1" i="1" strike="noStrike" spc="-1">
                <a:solidFill>
                  <a:srgbClr val="000000"/>
                </a:solidFill>
                <a:latin typeface="Times New Roman"/>
                <a:ea typeface="Helvetica Neue Medium"/>
              </a:rPr>
              <a:t>“II.- ANTECEDENTES: </a:t>
            </a:r>
            <a:r>
              <a:rPr lang="es-CR" sz="1800" b="0" i="1" strike="noStrike" spc="-1">
                <a:solidFill>
                  <a:srgbClr val="000000"/>
                </a:solidFill>
                <a:latin typeface="Times New Roman"/>
                <a:ea typeface="Helvetica Neue Medium"/>
              </a:rPr>
              <a:t>El 16 de julio de 2012, la actora incoó una demanda por riesgo del trabajo contra el Instituto Nacional de Seguros (INS), con sustento en los hechos que a continuación se resumen. Informó que es funcionaria de la Unidad Administrativa de los Tribunales de Alajuela desde 1998. Afirmó que a partir del año 2000 el ambiente laboral “le formó una presión en su entidad”, agudizándose la situación en el 2001, pues un cambio en la jefatura inmediata le generó </a:t>
            </a:r>
            <a:r>
              <a:rPr lang="es-CR" sz="1800" b="1" i="1" strike="noStrike" spc="-1">
                <a:solidFill>
                  <a:srgbClr val="000000"/>
                </a:solidFill>
                <a:latin typeface="Times New Roman"/>
                <a:ea typeface="Helvetica Neue Medium"/>
              </a:rPr>
              <a:t>estrés</a:t>
            </a:r>
            <a:r>
              <a:rPr lang="es-CR" sz="1800" b="0" i="1" strike="noStrike" spc="-1">
                <a:solidFill>
                  <a:srgbClr val="000000"/>
                </a:solidFill>
                <a:latin typeface="Times New Roman"/>
                <a:ea typeface="Helvetica Neue Medium"/>
              </a:rPr>
              <a:t>, </a:t>
            </a:r>
            <a:r>
              <a:rPr lang="es-CR" sz="1800" b="1" i="1" strike="noStrike" spc="-1">
                <a:solidFill>
                  <a:srgbClr val="000000"/>
                </a:solidFill>
                <a:latin typeface="Times New Roman"/>
                <a:ea typeface="Helvetica Neue Medium"/>
              </a:rPr>
              <a:t>acoso</a:t>
            </a:r>
            <a:r>
              <a:rPr lang="es-CR" sz="1800" b="0" i="1" strike="noStrike" spc="-1">
                <a:solidFill>
                  <a:srgbClr val="000000"/>
                </a:solidFill>
                <a:latin typeface="Times New Roman"/>
                <a:ea typeface="Helvetica Neue Medium"/>
              </a:rPr>
              <a:t>, inmerecidas llamadas de atención, en fin, un entorno laboral nocivo que ha permanecido hasta la actualidad. Aseveró que ello le provocó las siguientes enfermedades psicosomáticas: estrés, depresión, ansiedad y síndrome del </a:t>
            </a:r>
            <a:r>
              <a:rPr lang="es-CR" sz="1800" b="1" i="1" strike="noStrike" spc="-1">
                <a:solidFill>
                  <a:srgbClr val="000000"/>
                </a:solidFill>
                <a:latin typeface="Times New Roman"/>
                <a:ea typeface="Helvetica Neue Medium"/>
              </a:rPr>
              <a:t>burn out</a:t>
            </a:r>
            <a:r>
              <a:rPr lang="es-CR" sz="1800" b="0" i="1" strike="noStrike" spc="-1">
                <a:solidFill>
                  <a:srgbClr val="000000"/>
                </a:solidFill>
                <a:latin typeface="Times New Roman"/>
                <a:ea typeface="Helvetica Neue Medium"/>
              </a:rPr>
              <a:t>; con  manifestaciones físicas tales como alergias, cefaleas, mareos, trastornos del sueño y fibromialgia.” (</a:t>
            </a:r>
            <a:r>
              <a:rPr lang="es-CR" sz="1800" b="0" strike="noStrike" spc="-1">
                <a:solidFill>
                  <a:srgbClr val="000000"/>
                </a:solidFill>
                <a:latin typeface="Times New Roman"/>
                <a:ea typeface="Helvetica Neue Medium"/>
              </a:rPr>
              <a:t>SALA SEGUNDA DE LA CORTE SUPREMA DE JUSTICIA Res: 2014-000975 de la de las diez horas cincuenta y cinco minutos del primero de octubre de dos mil catorce)</a:t>
            </a:r>
            <a:endParaRPr lang="es-CR" sz="1800" b="0" strike="noStrike" spc="-1">
              <a:latin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 name="TÍTULO PRINCIPAL_20"/>
          <p:cNvSpPr/>
          <p:nvPr/>
        </p:nvSpPr>
        <p:spPr>
          <a:xfrm>
            <a:off x="1018440" y="1259280"/>
            <a:ext cx="6536880" cy="385560"/>
          </a:xfrm>
          <a:prstGeom prst="rect">
            <a:avLst/>
          </a:prstGeom>
          <a:noFill/>
          <a:ln w="12600">
            <a:noFill/>
          </a:ln>
        </p:spPr>
        <p:style>
          <a:lnRef idx="0">
            <a:scrgbClr r="0" g="0" b="0"/>
          </a:lnRef>
          <a:fillRef idx="0">
            <a:scrgbClr r="0" g="0" b="0"/>
          </a:fillRef>
          <a:effectRef idx="0">
            <a:scrgbClr r="0" g="0" b="0"/>
          </a:effectRef>
          <a:fontRef idx="minor"/>
        </p:style>
        <p:txBody>
          <a:bodyPr lIns="25560" tIns="25560" rIns="25560" bIns="25560" anchor="ctr">
            <a:spAutoFit/>
          </a:bodyPr>
          <a:lstStyle/>
          <a:p>
            <a:pPr algn="just">
              <a:lnSpc>
                <a:spcPct val="100000"/>
              </a:lnSpc>
              <a:tabLst>
                <a:tab pos="0" algn="l"/>
              </a:tabLst>
            </a:pPr>
            <a:r>
              <a:rPr lang="es-CR" sz="2200" b="1" strike="noStrike" spc="-1">
                <a:solidFill>
                  <a:srgbClr val="053052"/>
                </a:solidFill>
                <a:latin typeface="Montserrat-Medium"/>
                <a:ea typeface="Montserrat-Medium"/>
              </a:rPr>
              <a:t>Importancia del dictamen médico legal</a:t>
            </a:r>
            <a:endParaRPr lang="es-CR" sz="2200" b="0" strike="noStrike" spc="-1">
              <a:latin typeface="Arial"/>
            </a:endParaRPr>
          </a:p>
        </p:txBody>
      </p:sp>
      <p:sp>
        <p:nvSpPr>
          <p:cNvPr id="259" name="CuadroTexto 1_34"/>
          <p:cNvSpPr/>
          <p:nvPr/>
        </p:nvSpPr>
        <p:spPr>
          <a:xfrm>
            <a:off x="1649160" y="1979640"/>
            <a:ext cx="96120" cy="557640"/>
          </a:xfrm>
          <a:prstGeom prst="rect">
            <a:avLst/>
          </a:prstGeom>
          <a:noFill/>
          <a:ln w="12600">
            <a:noFill/>
          </a:ln>
        </p:spPr>
        <p:style>
          <a:lnRef idx="0">
            <a:scrgbClr r="0" g="0" b="0"/>
          </a:lnRef>
          <a:fillRef idx="0">
            <a:scrgbClr r="0" g="0" b="0"/>
          </a:fillRef>
          <a:effectRef idx="0">
            <a:scrgbClr r="0" g="0" b="0"/>
          </a:effectRef>
          <a:fontRef idx="minor"/>
        </p:style>
      </p:sp>
      <p:sp>
        <p:nvSpPr>
          <p:cNvPr id="260" name="CuadroTexto 2_33"/>
          <p:cNvSpPr/>
          <p:nvPr/>
        </p:nvSpPr>
        <p:spPr>
          <a:xfrm>
            <a:off x="1544760" y="2343326"/>
            <a:ext cx="7814880" cy="2228947"/>
          </a:xfrm>
          <a:prstGeom prst="rect">
            <a:avLst/>
          </a:prstGeom>
          <a:noFill/>
          <a:ln w="12600">
            <a:noFill/>
          </a:ln>
        </p:spPr>
        <p:style>
          <a:lnRef idx="0">
            <a:scrgbClr r="0" g="0" b="0"/>
          </a:lnRef>
          <a:fillRef idx="0">
            <a:scrgbClr r="0" g="0" b="0"/>
          </a:fillRef>
          <a:effectRef idx="0">
            <a:scrgbClr r="0" g="0" b="0"/>
          </a:effectRef>
          <a:fontRef idx="minor"/>
        </p:style>
        <p:txBody>
          <a:bodyPr lIns="25560" tIns="25560" rIns="25560" bIns="25560" anchor="ctr">
            <a:spAutoFit/>
          </a:bodyPr>
          <a:lstStyle/>
          <a:p>
            <a:pPr algn="just">
              <a:lnSpc>
                <a:spcPct val="150000"/>
              </a:lnSpc>
              <a:spcBef>
                <a:spcPts val="320"/>
              </a:spcBef>
              <a:tabLst>
                <a:tab pos="0" algn="l"/>
              </a:tabLst>
            </a:pPr>
            <a:r>
              <a:rPr lang="es-CR" sz="1600" b="0" i="1" strike="noStrike" spc="-1" dirty="0">
                <a:solidFill>
                  <a:srgbClr val="000000"/>
                </a:solidFill>
                <a:latin typeface="Times New Roman"/>
                <a:ea typeface="Times New Roman"/>
              </a:rPr>
              <a:t>“El año de incapacidad temporal concedido por los/as juzgadores/as de instancia se basó en lo consignado en el dictamen médico-legal que obra en autos, a saber:  “Existe una relación de causa-efecto entre el comienzo del </a:t>
            </a:r>
            <a:r>
              <a:rPr lang="es-CR" sz="1600" b="1" i="1" u="sng" strike="noStrike" spc="-1" dirty="0">
                <a:solidFill>
                  <a:srgbClr val="16166E"/>
                </a:solidFill>
                <a:uFillTx/>
                <a:latin typeface="Times New Roman"/>
                <a:ea typeface="Times New Roman"/>
              </a:rPr>
              <a:t>acoso</a:t>
            </a:r>
            <a:r>
              <a:rPr lang="es-CR" sz="1600" b="0" i="1" u="sng" strike="noStrike" spc="-1" dirty="0">
                <a:solidFill>
                  <a:srgbClr val="000000"/>
                </a:solidFill>
                <a:uFillTx/>
                <a:latin typeface="Times New Roman"/>
                <a:ea typeface="Times New Roman"/>
              </a:rPr>
              <a:t> </a:t>
            </a:r>
            <a:r>
              <a:rPr lang="es-CR" sz="1600" b="1" i="1" u="sng" strike="noStrike" spc="-1" dirty="0">
                <a:solidFill>
                  <a:srgbClr val="16166E"/>
                </a:solidFill>
                <a:uFillTx/>
                <a:latin typeface="Times New Roman"/>
                <a:ea typeface="Times New Roman"/>
              </a:rPr>
              <a:t>laboral</a:t>
            </a:r>
            <a:r>
              <a:rPr lang="es-CR" sz="1600" b="0" i="1" strike="noStrike" spc="-1" dirty="0">
                <a:solidFill>
                  <a:srgbClr val="000000"/>
                </a:solidFill>
                <a:latin typeface="Times New Roman"/>
                <a:ea typeface="Times New Roman"/>
              </a:rPr>
              <a:t> y el desarrollo de la sintomatología clínica, al punto de sufrir un episodio depresivo moderado, incapacitante para ejercer sus funciones” (folio 24) -énfasis agregado-.”</a:t>
            </a:r>
            <a:r>
              <a:rPr lang="es-CR" sz="1800" dirty="0">
                <a:solidFill>
                  <a:srgbClr val="000000"/>
                </a:solidFill>
                <a:effectLst/>
                <a:latin typeface="Arial" panose="020B0604020202020204" pitchFamily="34" charset="0"/>
                <a:ea typeface="Times New Roman" panose="02020603050405020304" pitchFamily="18" charset="0"/>
              </a:rPr>
              <a:t> </a:t>
            </a:r>
            <a:r>
              <a:rPr lang="es-CR"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Res: </a:t>
            </a:r>
            <a:r>
              <a:rPr lang="es-CR"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2014-000975</a:t>
            </a:r>
            <a:r>
              <a:rPr lang="es-CR"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de la SALA SEGUNDA DE LA CORTE SUPREMA DE JUSTICIA primero de octubre de dos mil catorce </a:t>
            </a:r>
            <a:endParaRPr lang="es-CR" sz="1400" b="0" strike="noStrike" spc="-1"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 name="TÍTULO PRINCIPAL_12"/>
          <p:cNvSpPr/>
          <p:nvPr/>
        </p:nvSpPr>
        <p:spPr>
          <a:xfrm>
            <a:off x="1018440" y="1259280"/>
            <a:ext cx="6536880" cy="385560"/>
          </a:xfrm>
          <a:prstGeom prst="rect">
            <a:avLst/>
          </a:prstGeom>
          <a:noFill/>
          <a:ln w="12600">
            <a:noFill/>
          </a:ln>
        </p:spPr>
        <p:style>
          <a:lnRef idx="0">
            <a:scrgbClr r="0" g="0" b="0"/>
          </a:lnRef>
          <a:fillRef idx="0">
            <a:scrgbClr r="0" g="0" b="0"/>
          </a:fillRef>
          <a:effectRef idx="0">
            <a:scrgbClr r="0" g="0" b="0"/>
          </a:effectRef>
          <a:fontRef idx="minor"/>
        </p:style>
        <p:txBody>
          <a:bodyPr lIns="25560" tIns="25560" rIns="25560" bIns="25560" anchor="ctr">
            <a:spAutoFit/>
          </a:bodyPr>
          <a:lstStyle/>
          <a:p>
            <a:pPr algn="just">
              <a:lnSpc>
                <a:spcPct val="100000"/>
              </a:lnSpc>
              <a:tabLst>
                <a:tab pos="0" algn="l"/>
              </a:tabLst>
            </a:pPr>
            <a:r>
              <a:rPr lang="es-CR" sz="2200" b="1" strike="noStrike" spc="-1">
                <a:solidFill>
                  <a:srgbClr val="053052"/>
                </a:solidFill>
                <a:latin typeface="Montserrat-Medium"/>
                <a:ea typeface="Montserrat-Medium"/>
              </a:rPr>
              <a:t>Importancia del dictamen médico legal</a:t>
            </a:r>
            <a:endParaRPr lang="es-CR" sz="2200" b="0" strike="noStrike" spc="-1">
              <a:latin typeface="Arial"/>
            </a:endParaRPr>
          </a:p>
        </p:txBody>
      </p:sp>
      <p:sp>
        <p:nvSpPr>
          <p:cNvPr id="262" name="CuadroTexto 1_11"/>
          <p:cNvSpPr/>
          <p:nvPr/>
        </p:nvSpPr>
        <p:spPr>
          <a:xfrm>
            <a:off x="1649160" y="1979640"/>
            <a:ext cx="96120" cy="557640"/>
          </a:xfrm>
          <a:prstGeom prst="rect">
            <a:avLst/>
          </a:prstGeom>
          <a:noFill/>
          <a:ln w="12600">
            <a:noFill/>
          </a:ln>
        </p:spPr>
        <p:style>
          <a:lnRef idx="0">
            <a:scrgbClr r="0" g="0" b="0"/>
          </a:lnRef>
          <a:fillRef idx="0">
            <a:scrgbClr r="0" g="0" b="0"/>
          </a:fillRef>
          <a:effectRef idx="0">
            <a:scrgbClr r="0" g="0" b="0"/>
          </a:effectRef>
          <a:fontRef idx="minor"/>
        </p:style>
      </p:sp>
      <p:sp>
        <p:nvSpPr>
          <p:cNvPr id="263" name="CuadroTexto 2_10"/>
          <p:cNvSpPr/>
          <p:nvPr/>
        </p:nvSpPr>
        <p:spPr>
          <a:xfrm>
            <a:off x="1544760" y="2246040"/>
            <a:ext cx="7814880" cy="2971800"/>
          </a:xfrm>
          <a:prstGeom prst="rect">
            <a:avLst/>
          </a:prstGeom>
          <a:noFill/>
          <a:ln w="12600">
            <a:noFill/>
          </a:ln>
        </p:spPr>
        <p:style>
          <a:lnRef idx="0">
            <a:scrgbClr r="0" g="0" b="0"/>
          </a:lnRef>
          <a:fillRef idx="0">
            <a:scrgbClr r="0" g="0" b="0"/>
          </a:fillRef>
          <a:effectRef idx="0">
            <a:scrgbClr r="0" g="0" b="0"/>
          </a:effectRef>
          <a:fontRef idx="minor"/>
        </p:style>
        <p:txBody>
          <a:bodyPr lIns="25560" tIns="25560" rIns="25560" bIns="25560" anchor="ctr">
            <a:spAutoFit/>
          </a:bodyPr>
          <a:lstStyle/>
          <a:p>
            <a:pPr algn="just">
              <a:lnSpc>
                <a:spcPct val="150000"/>
              </a:lnSpc>
              <a:spcBef>
                <a:spcPts val="320"/>
              </a:spcBef>
              <a:tabLst>
                <a:tab pos="0" algn="l"/>
              </a:tabLst>
            </a:pPr>
            <a:r>
              <a:rPr lang="es-CR" sz="1600" b="0" i="1" strike="noStrike" spc="-1" dirty="0">
                <a:solidFill>
                  <a:srgbClr val="000000"/>
                </a:solidFill>
                <a:latin typeface="Times New Roman"/>
                <a:ea typeface="Times New Roman"/>
              </a:rPr>
              <a:t>“En el expediente hay prueba de que la Caja incapacitó temporalmente a la actora por el </a:t>
            </a:r>
            <a:r>
              <a:rPr lang="es-CR" sz="1600" b="0" i="1" strike="noStrike" spc="-1" dirty="0" err="1">
                <a:solidFill>
                  <a:srgbClr val="000000"/>
                </a:solidFill>
                <a:latin typeface="Times New Roman"/>
                <a:ea typeface="Times New Roman"/>
              </a:rPr>
              <a:t>mobbing</a:t>
            </a:r>
            <a:r>
              <a:rPr lang="es-CR" sz="1600" b="0" i="1" strike="noStrike" spc="-1" dirty="0">
                <a:solidFill>
                  <a:srgbClr val="000000"/>
                </a:solidFill>
                <a:latin typeface="Times New Roman"/>
                <a:ea typeface="Times New Roman"/>
              </a:rPr>
              <a:t> de que fue objeto. En efecto, a folio 17 figura una carta que le envió la Comisión Evaluadora de Incapacidades del Hospital de Guápiles, comunicándole: “Su diagnóstico obedece a un </a:t>
            </a:r>
            <a:r>
              <a:rPr lang="es-CR" sz="1600" b="1" i="1" u="sng" strike="noStrike" spc="-1" dirty="0">
                <a:solidFill>
                  <a:srgbClr val="16166E"/>
                </a:solidFill>
                <a:uFillTx/>
                <a:latin typeface="Times New Roman"/>
                <a:ea typeface="Times New Roman"/>
              </a:rPr>
              <a:t>acoso</a:t>
            </a:r>
            <a:r>
              <a:rPr lang="es-CR" sz="1600" b="0" i="1" u="sng" strike="noStrike" spc="-1" dirty="0">
                <a:solidFill>
                  <a:srgbClr val="000000"/>
                </a:solidFill>
                <a:uFillTx/>
                <a:latin typeface="Times New Roman"/>
                <a:ea typeface="Times New Roman"/>
              </a:rPr>
              <a:t> psicológico </a:t>
            </a:r>
            <a:r>
              <a:rPr lang="es-CR" sz="1600" b="1" i="1" u="sng" strike="noStrike" spc="-1" dirty="0">
                <a:solidFill>
                  <a:srgbClr val="16166E"/>
                </a:solidFill>
                <a:uFillTx/>
                <a:latin typeface="Times New Roman"/>
                <a:ea typeface="Times New Roman"/>
              </a:rPr>
              <a:t>laboral</a:t>
            </a:r>
            <a:r>
              <a:rPr lang="es-CR" sz="1600" b="0" i="1" strike="noStrike" spc="-1" dirty="0">
                <a:solidFill>
                  <a:srgbClr val="000000"/>
                </a:solidFill>
                <a:latin typeface="Times New Roman"/>
                <a:ea typeface="Times New Roman"/>
              </a:rPr>
              <a:t> y corresponde a un </a:t>
            </a:r>
            <a:r>
              <a:rPr lang="es-CR" sz="1600" b="1" i="1" strike="noStrike" spc="-1" dirty="0">
                <a:solidFill>
                  <a:srgbClr val="16166E"/>
                </a:solidFill>
                <a:latin typeface="Times New Roman"/>
                <a:ea typeface="Times New Roman"/>
              </a:rPr>
              <a:t>riesgo</a:t>
            </a:r>
            <a:r>
              <a:rPr lang="es-CR" sz="1600" b="0" i="1" strike="noStrike" spc="-1" dirty="0">
                <a:solidFill>
                  <a:srgbClr val="000000"/>
                </a:solidFill>
                <a:latin typeface="Times New Roman"/>
                <a:ea typeface="Times New Roman"/>
              </a:rPr>
              <a:t> del </a:t>
            </a:r>
            <a:r>
              <a:rPr lang="es-CR" sz="1600" b="1" i="1" strike="noStrike" spc="-1" dirty="0">
                <a:solidFill>
                  <a:srgbClr val="16166E"/>
                </a:solidFill>
                <a:latin typeface="Times New Roman"/>
                <a:ea typeface="Times New Roman"/>
              </a:rPr>
              <a:t>trabajo como</a:t>
            </a:r>
            <a:r>
              <a:rPr lang="es-CR" sz="1600" b="0" i="1" strike="noStrike" spc="-1" dirty="0">
                <a:solidFill>
                  <a:srgbClr val="000000"/>
                </a:solidFill>
                <a:latin typeface="Times New Roman"/>
                <a:ea typeface="Times New Roman"/>
              </a:rPr>
              <a:t> enfermedad </a:t>
            </a:r>
            <a:r>
              <a:rPr lang="es-CR" sz="1600" b="1" i="1" strike="noStrike" spc="-1" dirty="0">
                <a:solidFill>
                  <a:srgbClr val="16166E"/>
                </a:solidFill>
                <a:latin typeface="Times New Roman"/>
                <a:ea typeface="Times New Roman"/>
              </a:rPr>
              <a:t>laboral</a:t>
            </a:r>
            <a:r>
              <a:rPr lang="es-CR" sz="1600" b="0" i="1" strike="noStrike" spc="-1" dirty="0">
                <a:solidFill>
                  <a:srgbClr val="000000"/>
                </a:solidFill>
                <a:latin typeface="Times New Roman"/>
                <a:ea typeface="Times New Roman"/>
              </a:rPr>
              <a:t>, por lo que esta comisión no autoriza </a:t>
            </a:r>
            <a:r>
              <a:rPr lang="es-CR" sz="1600" b="0" i="1" u="sng" strike="noStrike" spc="-1" dirty="0">
                <a:solidFill>
                  <a:srgbClr val="000000"/>
                </a:solidFill>
                <a:uFillTx/>
                <a:latin typeface="Times New Roman"/>
                <a:ea typeface="Times New Roman"/>
              </a:rPr>
              <a:t>más</a:t>
            </a:r>
            <a:r>
              <a:rPr lang="es-CR" sz="1600" b="0" i="1" strike="noStrike" spc="-1" dirty="0">
                <a:solidFill>
                  <a:srgbClr val="000000"/>
                </a:solidFill>
                <a:latin typeface="Times New Roman"/>
                <a:ea typeface="Times New Roman"/>
              </a:rPr>
              <a:t> periodos de incapacidad. Su caso fue remitido al Instituto Nacional de Seguros”(subrayado por la ponente).</a:t>
            </a:r>
            <a:r>
              <a:rPr lang="es-CR" sz="1600" b="1" i="1" strike="noStrike" spc="-1" dirty="0">
                <a:solidFill>
                  <a:srgbClr val="000000"/>
                </a:solidFill>
                <a:latin typeface="Times New Roman"/>
                <a:ea typeface="Times New Roman"/>
              </a:rPr>
              <a:t>” (SALA SEGUNDA DE LA CORTE SUPREMA DE JUSTICIA, Res: 2014-000722</a:t>
            </a:r>
            <a:r>
              <a:rPr lang="es-CR" sz="1600" b="0" i="1" strike="noStrike" spc="-1" dirty="0">
                <a:solidFill>
                  <a:srgbClr val="000000"/>
                </a:solidFill>
                <a:latin typeface="Times New Roman"/>
                <a:ea typeface="Times New Roman"/>
              </a:rPr>
              <a:t>, de las diez horas diez minutos del dieciséis de julio de dos mil catorce )</a:t>
            </a:r>
            <a:endParaRPr lang="es-CR" sz="1600" b="0" strike="noStrike" spc="-1" dirty="0">
              <a:latin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 name="TÍTULO PRINCIPAL_1"/>
          <p:cNvSpPr/>
          <p:nvPr/>
        </p:nvSpPr>
        <p:spPr>
          <a:xfrm>
            <a:off x="1620000" y="1620720"/>
            <a:ext cx="6619320" cy="538920"/>
          </a:xfrm>
          <a:prstGeom prst="rect">
            <a:avLst/>
          </a:prstGeom>
          <a:noFill/>
          <a:ln w="12600">
            <a:noFill/>
          </a:ln>
        </p:spPr>
        <p:style>
          <a:lnRef idx="0">
            <a:scrgbClr r="0" g="0" b="0"/>
          </a:lnRef>
          <a:fillRef idx="0">
            <a:scrgbClr r="0" g="0" b="0"/>
          </a:fillRef>
          <a:effectRef idx="0">
            <a:scrgbClr r="0" g="0" b="0"/>
          </a:effectRef>
          <a:fontRef idx="minor"/>
        </p:style>
        <p:txBody>
          <a:bodyPr wrap="none" lIns="25560" tIns="25560" rIns="25560" bIns="25560" anchor="ctr">
            <a:spAutoFit/>
          </a:bodyPr>
          <a:lstStyle/>
          <a:p>
            <a:pPr algn="ctr">
              <a:lnSpc>
                <a:spcPct val="100000"/>
              </a:lnSpc>
              <a:tabLst>
                <a:tab pos="0" algn="l"/>
              </a:tabLst>
            </a:pPr>
            <a:r>
              <a:rPr lang="es-ES" sz="3200" b="0" strike="noStrike" spc="-1">
                <a:solidFill>
                  <a:srgbClr val="053052"/>
                </a:solidFill>
                <a:latin typeface="Montserrat-Medium"/>
                <a:ea typeface="Montserrat-Medium"/>
              </a:rPr>
              <a:t>Contacto: Bufete Carro &amp; Asociados</a:t>
            </a:r>
            <a:r>
              <a:rPr lang="es-ES" sz="1800" b="0" strike="noStrike" spc="-1">
                <a:solidFill>
                  <a:srgbClr val="053052"/>
                </a:solidFill>
                <a:latin typeface="Montserrat-Medium"/>
                <a:ea typeface="Montserrat-Medium"/>
              </a:rPr>
              <a:t> </a:t>
            </a:r>
            <a:endParaRPr lang="es-CR" sz="1800" b="0" strike="noStrike" spc="-1">
              <a:latin typeface="Arial"/>
            </a:endParaRPr>
          </a:p>
        </p:txBody>
      </p:sp>
      <p:pic>
        <p:nvPicPr>
          <p:cNvPr id="265" name="Image_0" descr="Image"/>
          <p:cNvPicPr/>
          <p:nvPr/>
        </p:nvPicPr>
        <p:blipFill>
          <a:blip r:embed="rId2"/>
          <a:stretch/>
        </p:blipFill>
        <p:spPr>
          <a:xfrm>
            <a:off x="10505520" y="5803200"/>
            <a:ext cx="804960" cy="564840"/>
          </a:xfrm>
          <a:prstGeom prst="rect">
            <a:avLst/>
          </a:prstGeom>
          <a:ln w="12600">
            <a:noFill/>
          </a:ln>
        </p:spPr>
      </p:pic>
      <p:sp>
        <p:nvSpPr>
          <p:cNvPr id="266" name="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_7"/>
          <p:cNvSpPr/>
          <p:nvPr/>
        </p:nvSpPr>
        <p:spPr>
          <a:xfrm>
            <a:off x="2102040" y="2285640"/>
            <a:ext cx="8403120" cy="3963960"/>
          </a:xfrm>
          <a:prstGeom prst="rect">
            <a:avLst/>
          </a:prstGeom>
          <a:noFill/>
          <a:ln w="12600">
            <a:noFill/>
          </a:ln>
        </p:spPr>
        <p:style>
          <a:lnRef idx="0">
            <a:scrgbClr r="0" g="0" b="0"/>
          </a:lnRef>
          <a:fillRef idx="0">
            <a:scrgbClr r="0" g="0" b="0"/>
          </a:fillRef>
          <a:effectRef idx="0">
            <a:scrgbClr r="0" g="0" b="0"/>
          </a:effectRef>
          <a:fontRef idx="minor"/>
        </p:style>
        <p:txBody>
          <a:bodyPr lIns="25560" tIns="25560" rIns="25560" bIns="25560" anchor="ctr">
            <a:spAutoFit/>
          </a:bodyPr>
          <a:lstStyle/>
          <a:p>
            <a:pPr marL="228600" indent="-222840">
              <a:lnSpc>
                <a:spcPct val="150000"/>
              </a:lnSpc>
              <a:buClr>
                <a:srgbClr val="053052"/>
              </a:buClr>
              <a:buFont typeface="Arial"/>
              <a:buChar char="•"/>
              <a:tabLst>
                <a:tab pos="408240" algn="l"/>
              </a:tabLst>
            </a:pPr>
            <a:r>
              <a:rPr lang="es-ES" sz="2400" b="0" strike="noStrike" spc="-1">
                <a:solidFill>
                  <a:srgbClr val="053052"/>
                </a:solidFill>
                <a:latin typeface="Montserrat Light"/>
                <a:ea typeface="Bookman Old Style"/>
              </a:rPr>
              <a:t>Correo electrónico: </a:t>
            </a:r>
            <a:r>
              <a:rPr lang="es-ES" sz="2400" b="0" u="sng" strike="noStrike" spc="-1">
                <a:solidFill>
                  <a:srgbClr val="0000FF"/>
                </a:solidFill>
                <a:uFillTx/>
                <a:latin typeface="Montserrat Light"/>
                <a:ea typeface="Bookman Old Style"/>
                <a:hlinkClick r:id="rId3"/>
              </a:rPr>
              <a:t>rcarro@bufetecarro.com</a:t>
            </a:r>
            <a:r>
              <a:rPr lang="es-ES" sz="2400" b="0" strike="noStrike" spc="-1">
                <a:solidFill>
                  <a:srgbClr val="053052"/>
                </a:solidFill>
                <a:latin typeface="Montserrat Light"/>
                <a:ea typeface="Bookman Old Style"/>
              </a:rPr>
              <a:t> </a:t>
            </a:r>
            <a:endParaRPr lang="es-CR" sz="2400" b="0" strike="noStrike" spc="-1">
              <a:latin typeface="Arial"/>
            </a:endParaRPr>
          </a:p>
          <a:p>
            <a:pPr marL="228600" indent="-222840">
              <a:lnSpc>
                <a:spcPct val="150000"/>
              </a:lnSpc>
              <a:buClr>
                <a:srgbClr val="053052"/>
              </a:buClr>
              <a:buFont typeface="Arial"/>
              <a:buChar char="•"/>
              <a:tabLst>
                <a:tab pos="408240" algn="l"/>
              </a:tabLst>
            </a:pPr>
            <a:r>
              <a:rPr lang="es-ES" sz="2400" b="0" strike="noStrike" spc="-1">
                <a:solidFill>
                  <a:srgbClr val="053052"/>
                </a:solidFill>
                <a:latin typeface="Montserrat Light"/>
                <a:ea typeface="Bookman Old Style"/>
              </a:rPr>
              <a:t>Teléfono: 2290-8571</a:t>
            </a:r>
            <a:endParaRPr lang="es-CR" sz="2400" b="0" strike="noStrike" spc="-1">
              <a:latin typeface="Arial"/>
            </a:endParaRPr>
          </a:p>
          <a:p>
            <a:pPr marL="228600" indent="-222840">
              <a:lnSpc>
                <a:spcPct val="150000"/>
              </a:lnSpc>
              <a:buClr>
                <a:srgbClr val="053052"/>
              </a:buClr>
              <a:buFont typeface="Arial"/>
              <a:buChar char="•"/>
              <a:tabLst>
                <a:tab pos="408240" algn="l"/>
              </a:tabLst>
            </a:pPr>
            <a:r>
              <a:rPr lang="es-ES" sz="2400" b="0" strike="noStrike" spc="-1">
                <a:solidFill>
                  <a:srgbClr val="053052"/>
                </a:solidFill>
                <a:latin typeface="Montserrat Light"/>
                <a:ea typeface="Bookman Old Style"/>
              </a:rPr>
              <a:t>Página web: </a:t>
            </a:r>
            <a:r>
              <a:rPr lang="es-ES" sz="2400" b="0" u="sng" strike="noStrike" spc="-1">
                <a:solidFill>
                  <a:srgbClr val="0000FF"/>
                </a:solidFill>
                <a:uFillTx/>
                <a:latin typeface="Montserrat Light"/>
                <a:ea typeface="Bookman Old Style"/>
                <a:hlinkClick r:id="rId4"/>
              </a:rPr>
              <a:t>https://www.bufete-carro.com/</a:t>
            </a:r>
            <a:endParaRPr lang="es-CR" sz="2400" b="0" strike="noStrike" spc="-1">
              <a:latin typeface="Arial"/>
            </a:endParaRPr>
          </a:p>
          <a:p>
            <a:pPr marL="228600" indent="-222840">
              <a:lnSpc>
                <a:spcPct val="150000"/>
              </a:lnSpc>
              <a:buClr>
                <a:srgbClr val="053052"/>
              </a:buClr>
              <a:buFont typeface="Arial"/>
              <a:buChar char="•"/>
              <a:tabLst>
                <a:tab pos="408240" algn="l"/>
              </a:tabLst>
            </a:pPr>
            <a:r>
              <a:rPr lang="es-ES" sz="2400" b="0" strike="noStrike" spc="-1">
                <a:solidFill>
                  <a:srgbClr val="053052"/>
                </a:solidFill>
                <a:latin typeface="Montserrat Light"/>
                <a:ea typeface="Bookman Old Style"/>
              </a:rPr>
              <a:t>Facebook: Bufete Carro &amp; Asociados</a:t>
            </a:r>
            <a:endParaRPr lang="es-CR" sz="2400" b="0" strike="noStrike" spc="-1">
              <a:latin typeface="Arial"/>
            </a:endParaRPr>
          </a:p>
          <a:p>
            <a:pPr marL="228600" indent="-222840">
              <a:lnSpc>
                <a:spcPct val="150000"/>
              </a:lnSpc>
              <a:buClr>
                <a:srgbClr val="053052"/>
              </a:buClr>
              <a:buFont typeface="Arial"/>
              <a:buChar char="•"/>
              <a:tabLst>
                <a:tab pos="408240" algn="l"/>
              </a:tabLst>
            </a:pPr>
            <a:r>
              <a:rPr lang="es-ES" sz="2400" b="0" strike="noStrike" spc="-1">
                <a:solidFill>
                  <a:srgbClr val="053052"/>
                </a:solidFill>
                <a:latin typeface="Montserrat Light"/>
                <a:ea typeface="Bookman Old Style"/>
              </a:rPr>
              <a:t>Linkedln: Bufete Carro &amp; Asociados</a:t>
            </a:r>
            <a:endParaRPr lang="es-CR" sz="2400" b="0" strike="noStrike" spc="-1">
              <a:latin typeface="Arial"/>
            </a:endParaRPr>
          </a:p>
          <a:p>
            <a:pPr>
              <a:lnSpc>
                <a:spcPct val="120000"/>
              </a:lnSpc>
              <a:tabLst>
                <a:tab pos="408240" algn="l"/>
              </a:tabLst>
            </a:pPr>
            <a:endParaRPr lang="es-CR" sz="2400" b="0" strike="noStrike" spc="-1">
              <a:latin typeface="Arial"/>
            </a:endParaRPr>
          </a:p>
          <a:p>
            <a:pPr algn="just">
              <a:lnSpc>
                <a:spcPct val="100000"/>
              </a:lnSpc>
              <a:tabLst>
                <a:tab pos="0" algn="l"/>
              </a:tabLst>
            </a:pPr>
            <a:endParaRPr lang="es-CR" sz="2400" b="0" strike="noStrike" spc="-1">
              <a:latin typeface="Arial"/>
            </a:endParaRPr>
          </a:p>
          <a:p>
            <a:pPr algn="just">
              <a:lnSpc>
                <a:spcPct val="100000"/>
              </a:lnSpc>
              <a:tabLst>
                <a:tab pos="0" algn="l"/>
              </a:tabLst>
            </a:pPr>
            <a:endParaRPr lang="es-CR" sz="2400" b="0" strike="noStrike" spc="-1">
              <a:latin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 name="TÍTULO PRINCIPAL"/>
          <p:cNvSpPr/>
          <p:nvPr/>
        </p:nvSpPr>
        <p:spPr>
          <a:xfrm>
            <a:off x="2005200" y="2150640"/>
            <a:ext cx="7919280" cy="1269360"/>
          </a:xfrm>
          <a:prstGeom prst="rect">
            <a:avLst/>
          </a:prstGeom>
          <a:noFill/>
          <a:ln w="12600">
            <a:noFill/>
          </a:ln>
        </p:spPr>
        <p:style>
          <a:lnRef idx="0">
            <a:scrgbClr r="0" g="0" b="0"/>
          </a:lnRef>
          <a:fillRef idx="0">
            <a:scrgbClr r="0" g="0" b="0"/>
          </a:fillRef>
          <a:effectRef idx="0">
            <a:scrgbClr r="0" g="0" b="0"/>
          </a:effectRef>
          <a:fontRef idx="minor"/>
        </p:style>
        <p:txBody>
          <a:bodyPr wrap="none" lIns="25560" tIns="25560" rIns="25560" bIns="25560" anchor="ctr">
            <a:spAutoFit/>
          </a:bodyPr>
          <a:lstStyle/>
          <a:p>
            <a:pPr algn="ctr">
              <a:lnSpc>
                <a:spcPct val="100000"/>
              </a:lnSpc>
              <a:tabLst>
                <a:tab pos="0" algn="l"/>
              </a:tabLst>
            </a:pPr>
            <a:r>
              <a:rPr lang="es-ES" sz="4000" b="0" strike="noStrike" spc="-1">
                <a:solidFill>
                  <a:srgbClr val="053052"/>
                </a:solidFill>
                <a:latin typeface="Montserrat-Medium"/>
                <a:ea typeface="Montserrat-Medium"/>
              </a:rPr>
              <a:t>EL DERECHO DE TRABAJO Y</a:t>
            </a:r>
            <a:endParaRPr lang="es-CR" sz="4000" b="0" strike="noStrike" spc="-1">
              <a:latin typeface="Arial"/>
            </a:endParaRPr>
          </a:p>
          <a:p>
            <a:pPr algn="ctr">
              <a:lnSpc>
                <a:spcPct val="100000"/>
              </a:lnSpc>
              <a:tabLst>
                <a:tab pos="0" algn="l"/>
              </a:tabLst>
            </a:pPr>
            <a:r>
              <a:rPr lang="es-ES" sz="4000" b="0" strike="noStrike" spc="-1">
                <a:solidFill>
                  <a:srgbClr val="053052"/>
                </a:solidFill>
                <a:latin typeface="Montserrat-Medium"/>
                <a:ea typeface="Montserrat-Medium"/>
              </a:rPr>
              <a:t>LOS RIESGOS PSICOSOCIALES </a:t>
            </a:r>
            <a:endParaRPr lang="es-CR" sz="4000" b="0" strike="noStrike" spc="-1">
              <a:latin typeface="Arial"/>
            </a:endParaRPr>
          </a:p>
        </p:txBody>
      </p:sp>
      <p:pic>
        <p:nvPicPr>
          <p:cNvPr id="206" name="Image" descr="Image"/>
          <p:cNvPicPr/>
          <p:nvPr/>
        </p:nvPicPr>
        <p:blipFill>
          <a:blip r:embed="rId2"/>
          <a:stretch/>
        </p:blipFill>
        <p:spPr>
          <a:xfrm>
            <a:off x="10505520" y="5803200"/>
            <a:ext cx="804960" cy="564840"/>
          </a:xfrm>
          <a:prstGeom prst="rect">
            <a:avLst/>
          </a:prstGeom>
          <a:ln w="12600">
            <a:noFill/>
          </a:ln>
        </p:spPr>
      </p:pic>
      <p:sp>
        <p:nvSpPr>
          <p:cNvPr id="207" name="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
          <p:cNvSpPr/>
          <p:nvPr/>
        </p:nvSpPr>
        <p:spPr>
          <a:xfrm>
            <a:off x="5220000" y="3645000"/>
            <a:ext cx="5758200" cy="855000"/>
          </a:xfrm>
          <a:prstGeom prst="rect">
            <a:avLst/>
          </a:prstGeom>
          <a:noFill/>
          <a:ln w="12600">
            <a:noFill/>
          </a:ln>
        </p:spPr>
        <p:style>
          <a:lnRef idx="0">
            <a:scrgbClr r="0" g="0" b="0"/>
          </a:lnRef>
          <a:fillRef idx="0">
            <a:scrgbClr r="0" g="0" b="0"/>
          </a:fillRef>
          <a:effectRef idx="0">
            <a:scrgbClr r="0" g="0" b="0"/>
          </a:effectRef>
          <a:fontRef idx="minor"/>
        </p:style>
        <p:txBody>
          <a:bodyPr lIns="25560" tIns="25560" rIns="25560" bIns="25560" anchor="ctr">
            <a:spAutoFit/>
          </a:bodyPr>
          <a:lstStyle/>
          <a:p>
            <a:pPr>
              <a:lnSpc>
                <a:spcPct val="120000"/>
              </a:lnSpc>
              <a:tabLst>
                <a:tab pos="408240" algn="l"/>
              </a:tabLst>
            </a:pPr>
            <a:r>
              <a:rPr lang="es-ES" sz="2400" b="0" strike="noStrike" spc="-1">
                <a:solidFill>
                  <a:srgbClr val="053052"/>
                </a:solidFill>
                <a:latin typeface="Montserrat Light"/>
                <a:ea typeface="Bookman Old Style"/>
              </a:rPr>
              <a:t>Ponente: Dra. Ma. Rocío Carro Hernández</a:t>
            </a:r>
            <a:endParaRPr lang="es-CR" sz="2400" b="0" strike="noStrike" spc="-1">
              <a:latin typeface="Arial"/>
            </a:endParaRPr>
          </a:p>
          <a:p>
            <a:pPr algn="just">
              <a:lnSpc>
                <a:spcPct val="100000"/>
              </a:lnSpc>
              <a:tabLst>
                <a:tab pos="0" algn="l"/>
              </a:tabLst>
            </a:pPr>
            <a:endParaRPr lang="es-CR" sz="2400" b="0" strike="noStrike" spc="-1">
              <a:latin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TÍTULO PRINCIPAL_15"/>
          <p:cNvSpPr/>
          <p:nvPr/>
        </p:nvSpPr>
        <p:spPr>
          <a:xfrm>
            <a:off x="1018440" y="1414440"/>
            <a:ext cx="6536880" cy="385560"/>
          </a:xfrm>
          <a:prstGeom prst="rect">
            <a:avLst/>
          </a:prstGeom>
          <a:noFill/>
          <a:ln w="12600">
            <a:noFill/>
          </a:ln>
        </p:spPr>
        <p:style>
          <a:lnRef idx="0">
            <a:scrgbClr r="0" g="0" b="0"/>
          </a:lnRef>
          <a:fillRef idx="0">
            <a:scrgbClr r="0" g="0" b="0"/>
          </a:fillRef>
          <a:effectRef idx="0">
            <a:scrgbClr r="0" g="0" b="0"/>
          </a:effectRef>
          <a:fontRef idx="minor"/>
        </p:style>
        <p:txBody>
          <a:bodyPr lIns="25560" tIns="25560" rIns="25560" bIns="25560" anchor="ctr">
            <a:spAutoFit/>
          </a:bodyPr>
          <a:lstStyle/>
          <a:p>
            <a:pPr algn="just">
              <a:lnSpc>
                <a:spcPct val="100000"/>
              </a:lnSpc>
              <a:tabLst>
                <a:tab pos="0" algn="l"/>
              </a:tabLst>
            </a:pPr>
            <a:r>
              <a:rPr lang="es-CR" sz="2200" b="1" strike="noStrike" spc="-1">
                <a:solidFill>
                  <a:srgbClr val="053052"/>
                </a:solidFill>
                <a:latin typeface="Montserrat-Medium"/>
                <a:ea typeface="Montserrat-Medium"/>
              </a:rPr>
              <a:t>Riesgos psicosociales</a:t>
            </a:r>
            <a:endParaRPr lang="es-CR" sz="2200" b="0" strike="noStrike" spc="-1">
              <a:latin typeface="Arial"/>
            </a:endParaRPr>
          </a:p>
        </p:txBody>
      </p:sp>
      <p:sp>
        <p:nvSpPr>
          <p:cNvPr id="209" name="CuadroTexto 1_13"/>
          <p:cNvSpPr/>
          <p:nvPr/>
        </p:nvSpPr>
        <p:spPr>
          <a:xfrm>
            <a:off x="1649160" y="1979640"/>
            <a:ext cx="96120" cy="557640"/>
          </a:xfrm>
          <a:prstGeom prst="rect">
            <a:avLst/>
          </a:prstGeom>
          <a:noFill/>
          <a:ln w="12600">
            <a:noFill/>
          </a:ln>
        </p:spPr>
        <p:style>
          <a:lnRef idx="0">
            <a:scrgbClr r="0" g="0" b="0"/>
          </a:lnRef>
          <a:fillRef idx="0">
            <a:scrgbClr r="0" g="0" b="0"/>
          </a:fillRef>
          <a:effectRef idx="0">
            <a:scrgbClr r="0" g="0" b="0"/>
          </a:effectRef>
          <a:fontRef idx="minor"/>
        </p:style>
      </p:sp>
      <p:sp>
        <p:nvSpPr>
          <p:cNvPr id="210" name="CuadroTexto 2_12"/>
          <p:cNvSpPr/>
          <p:nvPr/>
        </p:nvSpPr>
        <p:spPr>
          <a:xfrm>
            <a:off x="900000" y="2511925"/>
            <a:ext cx="4140000" cy="2513832"/>
          </a:xfrm>
          <a:prstGeom prst="rect">
            <a:avLst/>
          </a:prstGeom>
          <a:noFill/>
          <a:ln w="12600">
            <a:noFill/>
          </a:ln>
        </p:spPr>
        <p:style>
          <a:lnRef idx="0">
            <a:scrgbClr r="0" g="0" b="0"/>
          </a:lnRef>
          <a:fillRef idx="0">
            <a:scrgbClr r="0" g="0" b="0"/>
          </a:fillRef>
          <a:effectRef idx="0">
            <a:scrgbClr r="0" g="0" b="0"/>
          </a:effectRef>
          <a:fontRef idx="minor"/>
        </p:style>
        <p:txBody>
          <a:bodyPr lIns="25560" tIns="25560" rIns="25560" bIns="25560" anchor="ctr">
            <a:spAutoFit/>
          </a:bodyPr>
          <a:lstStyle/>
          <a:p>
            <a:pPr algn="just">
              <a:lnSpc>
                <a:spcPct val="100000"/>
              </a:lnSpc>
              <a:spcBef>
                <a:spcPts val="360"/>
              </a:spcBef>
              <a:tabLst>
                <a:tab pos="0" algn="l"/>
              </a:tabLst>
            </a:pPr>
            <a:r>
              <a:rPr lang="es-CR" sz="2000" b="0" strike="noStrike" spc="-1" dirty="0">
                <a:solidFill>
                  <a:srgbClr val="000000"/>
                </a:solidFill>
                <a:latin typeface="Times New Roman"/>
                <a:ea typeface="Helvetica Neue Medium"/>
              </a:rPr>
              <a:t>Los factores psicosociales son condiciones organizacionales del trabajo que afectan directamente la salud laboral, ya sea de forma positiva, motivando al personal, o negativa, desencadenando estrés para los trabajadores que, a su vez es un factor desencadenante de riesgo psicosocial .</a:t>
            </a:r>
            <a:endParaRPr lang="es-CR" sz="2000" b="0" strike="noStrike" spc="-1" dirty="0">
              <a:latin typeface="Arial"/>
            </a:endParaRPr>
          </a:p>
        </p:txBody>
      </p:sp>
      <p:pic>
        <p:nvPicPr>
          <p:cNvPr id="211" name="Imagen 210"/>
          <p:cNvPicPr/>
          <p:nvPr/>
        </p:nvPicPr>
        <p:blipFill>
          <a:blip r:embed="rId2"/>
          <a:stretch/>
        </p:blipFill>
        <p:spPr>
          <a:xfrm>
            <a:off x="5580000" y="2520000"/>
            <a:ext cx="4680000" cy="2340000"/>
          </a:xfrm>
          <a:prstGeom prst="rect">
            <a:avLst/>
          </a:prstGeom>
          <a:ln w="0">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 name="TÍTULO PRINCIPAL_6"/>
          <p:cNvSpPr/>
          <p:nvPr/>
        </p:nvSpPr>
        <p:spPr>
          <a:xfrm>
            <a:off x="1018440" y="899280"/>
            <a:ext cx="6721200" cy="720720"/>
          </a:xfrm>
          <a:prstGeom prst="rect">
            <a:avLst/>
          </a:prstGeom>
          <a:noFill/>
          <a:ln w="12600">
            <a:noFill/>
          </a:ln>
        </p:spPr>
        <p:style>
          <a:lnRef idx="0">
            <a:scrgbClr r="0" g="0" b="0"/>
          </a:lnRef>
          <a:fillRef idx="0">
            <a:scrgbClr r="0" g="0" b="0"/>
          </a:fillRef>
          <a:effectRef idx="0">
            <a:scrgbClr r="0" g="0" b="0"/>
          </a:effectRef>
          <a:fontRef idx="minor"/>
        </p:style>
        <p:txBody>
          <a:bodyPr lIns="25560" tIns="25560" rIns="25560" bIns="25560" anchor="ctr">
            <a:spAutoFit/>
          </a:bodyPr>
          <a:lstStyle/>
          <a:p>
            <a:pPr algn="just">
              <a:lnSpc>
                <a:spcPct val="100000"/>
              </a:lnSpc>
              <a:tabLst>
                <a:tab pos="0" algn="l"/>
              </a:tabLst>
            </a:pPr>
            <a:r>
              <a:rPr lang="es-CR" sz="2200" b="1" strike="noStrike" spc="-1">
                <a:solidFill>
                  <a:srgbClr val="053052"/>
                </a:solidFill>
                <a:latin typeface="Montserrat-Medium"/>
                <a:ea typeface="Montserrat-Medium"/>
              </a:rPr>
              <a:t>Factores psicosociales de riesgo o estrés según Cox y Griffiths (1996) </a:t>
            </a:r>
            <a:endParaRPr lang="es-CR" sz="2200" b="0" strike="noStrike" spc="-1">
              <a:latin typeface="Arial"/>
            </a:endParaRPr>
          </a:p>
        </p:txBody>
      </p:sp>
      <p:sp>
        <p:nvSpPr>
          <p:cNvPr id="213" name="CuadroTexto 1_1"/>
          <p:cNvSpPr/>
          <p:nvPr/>
        </p:nvSpPr>
        <p:spPr>
          <a:xfrm>
            <a:off x="1649160" y="1979640"/>
            <a:ext cx="96120" cy="557640"/>
          </a:xfrm>
          <a:prstGeom prst="rect">
            <a:avLst/>
          </a:prstGeom>
          <a:noFill/>
          <a:ln w="12600">
            <a:noFill/>
          </a:ln>
        </p:spPr>
        <p:style>
          <a:lnRef idx="0">
            <a:scrgbClr r="0" g="0" b="0"/>
          </a:lnRef>
          <a:fillRef idx="0">
            <a:scrgbClr r="0" g="0" b="0"/>
          </a:fillRef>
          <a:effectRef idx="0">
            <a:scrgbClr r="0" g="0" b="0"/>
          </a:effectRef>
          <a:fontRef idx="minor"/>
        </p:style>
      </p:sp>
      <p:graphicFrame>
        <p:nvGraphicFramePr>
          <p:cNvPr id="214" name="Table 12"/>
          <p:cNvGraphicFramePr/>
          <p:nvPr/>
        </p:nvGraphicFramePr>
        <p:xfrm>
          <a:off x="1215720" y="1895760"/>
          <a:ext cx="8534160" cy="4375270"/>
        </p:xfrm>
        <a:graphic>
          <a:graphicData uri="http://schemas.openxmlformats.org/drawingml/2006/table">
            <a:tbl>
              <a:tblPr/>
              <a:tblGrid>
                <a:gridCol w="2859480">
                  <a:extLst>
                    <a:ext uri="{9D8B030D-6E8A-4147-A177-3AD203B41FA5}">
                      <a16:colId xmlns:a16="http://schemas.microsoft.com/office/drawing/2014/main" val="20000"/>
                    </a:ext>
                  </a:extLst>
                </a:gridCol>
                <a:gridCol w="5674680">
                  <a:extLst>
                    <a:ext uri="{9D8B030D-6E8A-4147-A177-3AD203B41FA5}">
                      <a16:colId xmlns:a16="http://schemas.microsoft.com/office/drawing/2014/main" val="20001"/>
                    </a:ext>
                  </a:extLst>
                </a:gridCol>
              </a:tblGrid>
              <a:tr h="727560">
                <a:tc>
                  <a:txBody>
                    <a:bodyPr/>
                    <a:lstStyle/>
                    <a:p>
                      <a:pPr algn="ctr">
                        <a:lnSpc>
                          <a:spcPct val="115000"/>
                        </a:lnSpc>
                      </a:pPr>
                      <a:r>
                        <a:rPr lang="es-CR" sz="1600" b="1" strike="noStrike" spc="-1">
                          <a:solidFill>
                            <a:srgbClr val="000000"/>
                          </a:solidFill>
                          <a:latin typeface="Times New Roman"/>
                          <a:ea typeface="Calibri"/>
                        </a:rPr>
                        <a:t>Contenido del</a:t>
                      </a:r>
                      <a:endParaRPr lang="es-CR" sz="1600" b="0" strike="noStrike" spc="-1">
                        <a:latin typeface="Arial"/>
                      </a:endParaRPr>
                    </a:p>
                    <a:p>
                      <a:pPr algn="ctr">
                        <a:lnSpc>
                          <a:spcPct val="150000"/>
                        </a:lnSpc>
                      </a:pPr>
                      <a:r>
                        <a:rPr lang="es-CR" sz="1600" b="1" strike="noStrike" spc="-1">
                          <a:solidFill>
                            <a:srgbClr val="000000"/>
                          </a:solidFill>
                          <a:latin typeface="Times New Roman"/>
                          <a:ea typeface="Calibri"/>
                        </a:rPr>
                        <a:t>trabajo</a:t>
                      </a:r>
                      <a:endParaRPr lang="es-CR" sz="1600" b="0" strike="noStrike" spc="-1">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just">
                        <a:lnSpc>
                          <a:spcPct val="115000"/>
                        </a:lnSpc>
                      </a:pPr>
                      <a:r>
                        <a:rPr lang="es-CR" sz="1400" b="0" strike="noStrike" spc="-1">
                          <a:solidFill>
                            <a:srgbClr val="000000"/>
                          </a:solidFill>
                          <a:latin typeface="Times New Roman"/>
                          <a:ea typeface="Calibri"/>
                        </a:rPr>
                        <a:t>Falta de variedad en el trabajo, ciclos cortos de trabajo, trabajo</a:t>
                      </a:r>
                      <a:r>
                        <a:rPr lang="en-US" sz="1800" b="0" strike="noStrike" spc="-1">
                          <a:solidFill>
                            <a:srgbClr val="000000"/>
                          </a:solidFill>
                          <a:latin typeface="Times New Roman"/>
                          <a:ea typeface="Calibri"/>
                        </a:rPr>
                        <a:t> </a:t>
                      </a:r>
                      <a:r>
                        <a:rPr lang="es-CR" sz="1400" b="0" strike="noStrike" spc="-1">
                          <a:solidFill>
                            <a:srgbClr val="000000"/>
                          </a:solidFill>
                          <a:latin typeface="Times New Roman"/>
                          <a:ea typeface="Calibri"/>
                        </a:rPr>
                        <a:t>fragmentado y sin sentido, bajo uso de habilidades, alta</a:t>
                      </a:r>
                      <a:r>
                        <a:rPr lang="en-US" sz="1800" b="0" strike="noStrike" spc="-1">
                          <a:solidFill>
                            <a:srgbClr val="000000"/>
                          </a:solidFill>
                          <a:latin typeface="Times New Roman"/>
                          <a:ea typeface="Calibri"/>
                        </a:rPr>
                        <a:t> </a:t>
                      </a:r>
                      <a:r>
                        <a:rPr lang="es-CR" sz="1400" b="0" strike="noStrike" spc="-1">
                          <a:solidFill>
                            <a:srgbClr val="000000"/>
                          </a:solidFill>
                          <a:latin typeface="Times New Roman"/>
                          <a:ea typeface="Calibri"/>
                        </a:rPr>
                        <a:t>incertidumbre, relación intensa</a:t>
                      </a:r>
                      <a:endParaRPr lang="es-CR" sz="1400" b="0" strike="noStrike" spc="-1">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0"/>
                  </a:ext>
                </a:extLst>
              </a:tr>
              <a:tr h="524160">
                <a:tc>
                  <a:txBody>
                    <a:bodyPr/>
                    <a:lstStyle/>
                    <a:p>
                      <a:pPr algn="ctr">
                        <a:lnSpc>
                          <a:spcPct val="150000"/>
                        </a:lnSpc>
                      </a:pPr>
                      <a:r>
                        <a:rPr lang="es-CR" sz="1600" b="1" strike="noStrike" spc="-1">
                          <a:solidFill>
                            <a:srgbClr val="000000"/>
                          </a:solidFill>
                          <a:latin typeface="Times New Roman"/>
                          <a:ea typeface="Calibri"/>
                        </a:rPr>
                        <a:t>Sobrecarga y ritmo</a:t>
                      </a:r>
                      <a:endParaRPr lang="es-CR" sz="1600" b="0" strike="noStrike" spc="-1">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just">
                        <a:lnSpc>
                          <a:spcPct val="115000"/>
                        </a:lnSpc>
                      </a:pPr>
                      <a:r>
                        <a:rPr lang="es-CR" sz="1400" b="0" strike="noStrike" spc="-1">
                          <a:solidFill>
                            <a:srgbClr val="000000"/>
                          </a:solidFill>
                          <a:latin typeface="Times New Roman"/>
                          <a:ea typeface="Calibri"/>
                        </a:rPr>
                        <a:t>Exceso de trabajo, ritmo del trabajo, alta presión temporal,</a:t>
                      </a:r>
                      <a:r>
                        <a:rPr lang="en-US" sz="1800" b="0" strike="noStrike" spc="-1">
                          <a:solidFill>
                            <a:srgbClr val="000000"/>
                          </a:solidFill>
                          <a:latin typeface="Times New Roman"/>
                          <a:ea typeface="Calibri"/>
                        </a:rPr>
                        <a:t> </a:t>
                      </a:r>
                      <a:r>
                        <a:rPr lang="es-CR" sz="1400" b="0" strike="noStrike" spc="-1">
                          <a:solidFill>
                            <a:srgbClr val="000000"/>
                          </a:solidFill>
                          <a:latin typeface="Times New Roman"/>
                          <a:ea typeface="Calibri"/>
                        </a:rPr>
                        <a:t>plazos urgentes de finalización</a:t>
                      </a:r>
                      <a:endParaRPr lang="es-CR" sz="1400" b="0" strike="noStrike" spc="-1">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1"/>
                  </a:ext>
                </a:extLst>
              </a:tr>
              <a:tr h="671400">
                <a:tc>
                  <a:txBody>
                    <a:bodyPr/>
                    <a:lstStyle/>
                    <a:p>
                      <a:pPr algn="ctr">
                        <a:lnSpc>
                          <a:spcPct val="150000"/>
                        </a:lnSpc>
                      </a:pPr>
                      <a:r>
                        <a:rPr lang="es-CR" sz="1600" b="1" strike="noStrike" spc="-1" dirty="0">
                          <a:solidFill>
                            <a:srgbClr val="000000"/>
                          </a:solidFill>
                          <a:latin typeface="Times New Roman"/>
                          <a:ea typeface="Calibri"/>
                        </a:rPr>
                        <a:t>Horarios</a:t>
                      </a:r>
                      <a:endParaRPr lang="es-CR" sz="1600" b="0" strike="noStrike" spc="-1" dirty="0">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just">
                        <a:lnSpc>
                          <a:spcPct val="115000"/>
                        </a:lnSpc>
                      </a:pPr>
                      <a:r>
                        <a:rPr lang="es-CR" sz="1400" b="0" strike="noStrike" spc="-1">
                          <a:solidFill>
                            <a:srgbClr val="000000"/>
                          </a:solidFill>
                          <a:latin typeface="Times New Roman"/>
                          <a:ea typeface="Calibri"/>
                        </a:rPr>
                        <a:t>Cambio de turnos, cambio nocturno, horarios inflexibles, horario de</a:t>
                      </a:r>
                      <a:r>
                        <a:rPr lang="en-US" sz="1800" b="0" strike="noStrike" spc="-1">
                          <a:solidFill>
                            <a:srgbClr val="000000"/>
                          </a:solidFill>
                          <a:latin typeface="Times New Roman"/>
                          <a:ea typeface="Calibri"/>
                        </a:rPr>
                        <a:t> </a:t>
                      </a:r>
                      <a:r>
                        <a:rPr lang="es-CR" sz="1400" b="0" strike="noStrike" spc="-1">
                          <a:solidFill>
                            <a:srgbClr val="000000"/>
                          </a:solidFill>
                          <a:latin typeface="Times New Roman"/>
                          <a:ea typeface="Calibri"/>
                        </a:rPr>
                        <a:t>trabajo imprevisible, jornadas largas o sin tiempo para la interacción</a:t>
                      </a:r>
                      <a:endParaRPr lang="es-CR" sz="1400" b="0" strike="noStrike" spc="-1">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2"/>
                  </a:ext>
                </a:extLst>
              </a:tr>
              <a:tr h="524160">
                <a:tc>
                  <a:txBody>
                    <a:bodyPr/>
                    <a:lstStyle/>
                    <a:p>
                      <a:pPr algn="ctr">
                        <a:lnSpc>
                          <a:spcPct val="150000"/>
                        </a:lnSpc>
                      </a:pPr>
                      <a:r>
                        <a:rPr lang="es-CR" sz="1600" b="1" strike="noStrike" spc="-1">
                          <a:solidFill>
                            <a:srgbClr val="000000"/>
                          </a:solidFill>
                          <a:latin typeface="Times New Roman"/>
                          <a:ea typeface="Calibri"/>
                        </a:rPr>
                        <a:t>Control</a:t>
                      </a:r>
                      <a:endParaRPr lang="es-CR" sz="1600" b="0" strike="noStrike" spc="-1">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just">
                        <a:lnSpc>
                          <a:spcPct val="115000"/>
                        </a:lnSpc>
                      </a:pPr>
                      <a:r>
                        <a:rPr lang="es-CR" sz="1400" b="0" strike="noStrike" spc="-1">
                          <a:solidFill>
                            <a:srgbClr val="000000"/>
                          </a:solidFill>
                          <a:latin typeface="Times New Roman"/>
                          <a:ea typeface="Calibri"/>
                        </a:rPr>
                        <a:t>Baja participación en la toma de decisiones, baja capacidad de</a:t>
                      </a:r>
                      <a:r>
                        <a:rPr lang="en-US" sz="1800" b="0" strike="noStrike" spc="-1">
                          <a:solidFill>
                            <a:srgbClr val="000000"/>
                          </a:solidFill>
                          <a:latin typeface="Times New Roman"/>
                          <a:ea typeface="Calibri"/>
                        </a:rPr>
                        <a:t> </a:t>
                      </a:r>
                      <a:r>
                        <a:rPr lang="es-CR" sz="1400" b="0" strike="noStrike" spc="-1">
                          <a:solidFill>
                            <a:srgbClr val="000000"/>
                          </a:solidFill>
                          <a:latin typeface="Times New Roman"/>
                          <a:ea typeface="Calibri"/>
                        </a:rPr>
                        <a:t>control sobre la carga de trabajo, y otros factores laborales.</a:t>
                      </a:r>
                      <a:endParaRPr lang="es-CR" sz="1400" b="0" strike="noStrike" spc="-1">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3"/>
                  </a:ext>
                </a:extLst>
              </a:tr>
              <a:tr h="829800">
                <a:tc>
                  <a:txBody>
                    <a:bodyPr/>
                    <a:lstStyle/>
                    <a:p>
                      <a:pPr algn="ctr">
                        <a:lnSpc>
                          <a:spcPct val="115000"/>
                        </a:lnSpc>
                      </a:pPr>
                      <a:endParaRPr lang="es-CR" sz="1800" b="0" strike="noStrike" spc="-1" dirty="0">
                        <a:latin typeface="Arial"/>
                      </a:endParaRPr>
                    </a:p>
                    <a:p>
                      <a:pPr algn="ctr">
                        <a:lnSpc>
                          <a:spcPct val="115000"/>
                        </a:lnSpc>
                      </a:pPr>
                      <a:r>
                        <a:rPr lang="es-CR" sz="1600" b="1" strike="noStrike" spc="-1" dirty="0">
                          <a:solidFill>
                            <a:srgbClr val="000000"/>
                          </a:solidFill>
                          <a:latin typeface="Times New Roman"/>
                          <a:ea typeface="Calibri"/>
                        </a:rPr>
                        <a:t>Ambiente y</a:t>
                      </a:r>
                      <a:r>
                        <a:rPr lang="en-US" sz="2000" b="1" strike="noStrike" spc="-1" dirty="0">
                          <a:solidFill>
                            <a:srgbClr val="000000"/>
                          </a:solidFill>
                          <a:latin typeface="Times New Roman"/>
                          <a:ea typeface="Calibri"/>
                        </a:rPr>
                        <a:t> </a:t>
                      </a:r>
                      <a:r>
                        <a:rPr lang="es-CR" sz="1600" b="1" strike="noStrike" spc="-1" dirty="0">
                          <a:solidFill>
                            <a:srgbClr val="000000"/>
                          </a:solidFill>
                          <a:latin typeface="Times New Roman"/>
                          <a:ea typeface="Calibri"/>
                        </a:rPr>
                        <a:t>equipos</a:t>
                      </a:r>
                      <a:endParaRPr lang="es-CR" sz="1600" b="0" strike="noStrike" spc="-1" dirty="0">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just">
                        <a:lnSpc>
                          <a:spcPct val="115000"/>
                        </a:lnSpc>
                      </a:pPr>
                      <a:r>
                        <a:rPr lang="es-CR" sz="1400" b="0" strike="noStrike" spc="-1">
                          <a:solidFill>
                            <a:srgbClr val="000000"/>
                          </a:solidFill>
                          <a:latin typeface="Times New Roman"/>
                          <a:ea typeface="Calibri"/>
                        </a:rPr>
                        <a:t>Condiciones malas de trabajo, equipos de trabajo inadecuados,</a:t>
                      </a:r>
                      <a:r>
                        <a:rPr lang="en-US" sz="1800" b="0" strike="noStrike" spc="-1">
                          <a:solidFill>
                            <a:srgbClr val="000000"/>
                          </a:solidFill>
                          <a:latin typeface="Times New Roman"/>
                          <a:ea typeface="Calibri"/>
                        </a:rPr>
                        <a:t> </a:t>
                      </a:r>
                      <a:r>
                        <a:rPr lang="es-CR" sz="1400" b="0" strike="noStrike" spc="-1">
                          <a:solidFill>
                            <a:srgbClr val="000000"/>
                          </a:solidFill>
                          <a:latin typeface="Times New Roman"/>
                          <a:ea typeface="Calibri"/>
                        </a:rPr>
                        <a:t>ausencia de mantenimiento de los equipos, falta de espacio personal,</a:t>
                      </a:r>
                      <a:r>
                        <a:rPr lang="en-US" sz="1800" b="0" strike="noStrike" spc="-1">
                          <a:solidFill>
                            <a:srgbClr val="000000"/>
                          </a:solidFill>
                          <a:latin typeface="Times New Roman"/>
                          <a:ea typeface="Calibri"/>
                        </a:rPr>
                        <a:t> </a:t>
                      </a:r>
                      <a:r>
                        <a:rPr lang="es-CR" sz="1400" b="0" strike="noStrike" spc="-1">
                          <a:solidFill>
                            <a:srgbClr val="000000"/>
                          </a:solidFill>
                          <a:latin typeface="Times New Roman"/>
                          <a:ea typeface="Calibri"/>
                        </a:rPr>
                        <a:t>escasa luz o excesivo ruido.</a:t>
                      </a:r>
                      <a:endParaRPr lang="es-CR" sz="1400" b="0" strike="noStrike" spc="-1">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4"/>
                  </a:ext>
                </a:extLst>
              </a:tr>
              <a:tr h="726840">
                <a:tc>
                  <a:txBody>
                    <a:bodyPr/>
                    <a:lstStyle/>
                    <a:p>
                      <a:pPr algn="ctr">
                        <a:lnSpc>
                          <a:spcPct val="115000"/>
                        </a:lnSpc>
                      </a:pPr>
                      <a:r>
                        <a:rPr lang="es-CR" sz="1600" b="1" strike="noStrike" spc="-1" dirty="0">
                          <a:solidFill>
                            <a:srgbClr val="000000"/>
                          </a:solidFill>
                          <a:latin typeface="Times New Roman"/>
                          <a:ea typeface="Calibri"/>
                        </a:rPr>
                        <a:t>Cultura</a:t>
                      </a:r>
                      <a:r>
                        <a:rPr lang="en-US" sz="2000" b="1" strike="noStrike" spc="-1" dirty="0">
                          <a:solidFill>
                            <a:srgbClr val="000000"/>
                          </a:solidFill>
                          <a:latin typeface="Times New Roman"/>
                          <a:ea typeface="Calibri"/>
                        </a:rPr>
                        <a:t> </a:t>
                      </a:r>
                      <a:r>
                        <a:rPr lang="es-CR" sz="1600" b="1" strike="noStrike" spc="-1" dirty="0">
                          <a:solidFill>
                            <a:srgbClr val="000000"/>
                          </a:solidFill>
                          <a:latin typeface="Times New Roman"/>
                          <a:ea typeface="Calibri"/>
                        </a:rPr>
                        <a:t>organizacional y</a:t>
                      </a:r>
                      <a:endParaRPr lang="es-CR" sz="1600" b="0" strike="noStrike" spc="-1" dirty="0">
                        <a:latin typeface="Arial"/>
                      </a:endParaRPr>
                    </a:p>
                    <a:p>
                      <a:pPr algn="ctr">
                        <a:lnSpc>
                          <a:spcPct val="150000"/>
                        </a:lnSpc>
                      </a:pPr>
                      <a:r>
                        <a:rPr lang="es-CR" sz="1600" b="1" strike="noStrike" spc="-1" dirty="0">
                          <a:solidFill>
                            <a:srgbClr val="000000"/>
                          </a:solidFill>
                          <a:latin typeface="Times New Roman"/>
                          <a:ea typeface="Calibri"/>
                        </a:rPr>
                        <a:t>funciones</a:t>
                      </a:r>
                      <a:endParaRPr lang="es-CR" sz="1600" b="0" strike="noStrike" spc="-1" dirty="0">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just">
                        <a:lnSpc>
                          <a:spcPct val="115000"/>
                        </a:lnSpc>
                      </a:pPr>
                      <a:r>
                        <a:rPr lang="es-CR" sz="1400" b="0" strike="noStrike" spc="-1" dirty="0">
                          <a:solidFill>
                            <a:srgbClr val="000000"/>
                          </a:solidFill>
                          <a:latin typeface="Times New Roman"/>
                          <a:ea typeface="Calibri"/>
                        </a:rPr>
                        <a:t>Mala comunicación interna, bajos niveles de apoyo, falta de</a:t>
                      </a:r>
                      <a:r>
                        <a:rPr lang="en-US" sz="1800" b="0" strike="noStrike" spc="-1" dirty="0">
                          <a:solidFill>
                            <a:srgbClr val="000000"/>
                          </a:solidFill>
                          <a:latin typeface="Times New Roman"/>
                          <a:ea typeface="Calibri"/>
                        </a:rPr>
                        <a:t> </a:t>
                      </a:r>
                      <a:r>
                        <a:rPr lang="es-CR" sz="1400" b="0" strike="noStrike" spc="-1" dirty="0">
                          <a:solidFill>
                            <a:srgbClr val="000000"/>
                          </a:solidFill>
                          <a:latin typeface="Times New Roman"/>
                          <a:ea typeface="Calibri"/>
                        </a:rPr>
                        <a:t>definición de las propias tareas o de acuerdo en los objetivos</a:t>
                      </a:r>
                      <a:r>
                        <a:rPr lang="en-US" sz="1800" b="0" strike="noStrike" spc="-1" dirty="0">
                          <a:solidFill>
                            <a:srgbClr val="000000"/>
                          </a:solidFill>
                          <a:latin typeface="Times New Roman"/>
                          <a:ea typeface="Calibri"/>
                        </a:rPr>
                        <a:t> </a:t>
                      </a:r>
                      <a:r>
                        <a:rPr lang="es-CR" sz="1400" b="0" strike="noStrike" spc="-1" dirty="0">
                          <a:solidFill>
                            <a:srgbClr val="000000"/>
                          </a:solidFill>
                          <a:latin typeface="Times New Roman"/>
                          <a:ea typeface="Calibri"/>
                        </a:rPr>
                        <a:t>organizacionales</a:t>
                      </a:r>
                      <a:endParaRPr lang="es-CR" sz="1400" b="0" strike="noStrike" spc="-1" dirty="0">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 name="TÍTULO PRINCIPAL_5"/>
          <p:cNvSpPr/>
          <p:nvPr/>
        </p:nvSpPr>
        <p:spPr>
          <a:xfrm>
            <a:off x="1843920" y="5096160"/>
            <a:ext cx="4635720" cy="1023840"/>
          </a:xfrm>
          <a:prstGeom prst="rect">
            <a:avLst/>
          </a:prstGeom>
          <a:noFill/>
          <a:ln w="12600">
            <a:noFill/>
          </a:ln>
        </p:spPr>
        <p:style>
          <a:lnRef idx="0">
            <a:scrgbClr r="0" g="0" b="0"/>
          </a:lnRef>
          <a:fillRef idx="0">
            <a:scrgbClr r="0" g="0" b="0"/>
          </a:fillRef>
          <a:effectRef idx="0">
            <a:scrgbClr r="0" g="0" b="0"/>
          </a:effectRef>
          <a:fontRef idx="minor"/>
        </p:style>
        <p:txBody>
          <a:bodyPr lIns="25560" tIns="25560" rIns="25560" bIns="25560" anchor="ctr">
            <a:spAutoFit/>
          </a:bodyPr>
          <a:lstStyle/>
          <a:p>
            <a:pPr marL="216000" indent="-215640">
              <a:lnSpc>
                <a:spcPct val="100000"/>
              </a:lnSpc>
              <a:buClr>
                <a:srgbClr val="053052"/>
              </a:buClr>
              <a:buSzPct val="60000"/>
              <a:buFont typeface="Wingdings" charset="2"/>
              <a:buChar char=""/>
              <a:tabLst>
                <a:tab pos="0" algn="l"/>
              </a:tabLst>
            </a:pPr>
            <a:r>
              <a:rPr lang="es-CR" sz="1600" b="1" strike="noStrike" spc="-1">
                <a:solidFill>
                  <a:srgbClr val="000000"/>
                </a:solidFill>
                <a:latin typeface="Times New Roman"/>
                <a:ea typeface="Montserrat-Medium"/>
              </a:rPr>
              <a:t>Acoso laboral</a:t>
            </a:r>
            <a:endParaRPr lang="es-CR" sz="1600" b="0" strike="noStrike" spc="-1">
              <a:latin typeface="Arial"/>
            </a:endParaRPr>
          </a:p>
          <a:p>
            <a:pPr marL="216000" indent="-215640">
              <a:lnSpc>
                <a:spcPct val="100000"/>
              </a:lnSpc>
              <a:buClr>
                <a:srgbClr val="053052"/>
              </a:buClr>
              <a:buSzPct val="60000"/>
              <a:buFont typeface="Wingdings" charset="2"/>
              <a:buChar char=""/>
              <a:tabLst>
                <a:tab pos="0" algn="l"/>
              </a:tabLst>
            </a:pPr>
            <a:r>
              <a:rPr lang="es-CR" sz="1600" b="1" strike="noStrike" spc="-1">
                <a:solidFill>
                  <a:srgbClr val="000000"/>
                </a:solidFill>
                <a:latin typeface="Times New Roman"/>
                <a:ea typeface="Montserrat-Medium"/>
              </a:rPr>
              <a:t>Acoso sexual</a:t>
            </a:r>
            <a:endParaRPr lang="es-CR" sz="1600" b="0" strike="noStrike" spc="-1">
              <a:latin typeface="Arial"/>
            </a:endParaRPr>
          </a:p>
          <a:p>
            <a:pPr marL="216000" indent="-215640">
              <a:lnSpc>
                <a:spcPct val="100000"/>
              </a:lnSpc>
              <a:buClr>
                <a:srgbClr val="053052"/>
              </a:buClr>
              <a:buSzPct val="60000"/>
              <a:buFont typeface="Wingdings" charset="2"/>
              <a:buChar char=""/>
              <a:tabLst>
                <a:tab pos="0" algn="l"/>
              </a:tabLst>
            </a:pPr>
            <a:r>
              <a:rPr lang="es-CR" sz="1600" b="1" strike="noStrike" spc="-1">
                <a:solidFill>
                  <a:srgbClr val="000000"/>
                </a:solidFill>
                <a:latin typeface="Times New Roman"/>
                <a:ea typeface="Montserrat-Medium"/>
              </a:rPr>
              <a:t>Estrés laboral</a:t>
            </a:r>
            <a:endParaRPr lang="es-CR" sz="1600" b="0" strike="noStrike" spc="-1">
              <a:latin typeface="Arial"/>
            </a:endParaRPr>
          </a:p>
          <a:p>
            <a:pPr marL="216000" indent="-215640">
              <a:lnSpc>
                <a:spcPct val="100000"/>
              </a:lnSpc>
              <a:buClr>
                <a:srgbClr val="053052"/>
              </a:buClr>
              <a:buSzPct val="60000"/>
              <a:buFont typeface="Wingdings" charset="2"/>
              <a:buChar char=""/>
              <a:tabLst>
                <a:tab pos="0" algn="l"/>
              </a:tabLst>
            </a:pPr>
            <a:r>
              <a:rPr lang="es-CR" sz="1600" b="1" strike="noStrike" spc="-1">
                <a:solidFill>
                  <a:srgbClr val="000000"/>
                </a:solidFill>
                <a:latin typeface="Times New Roman"/>
                <a:ea typeface="Montserrat-Medium"/>
              </a:rPr>
              <a:t>Burn Out</a:t>
            </a:r>
            <a:endParaRPr lang="es-CR" sz="1600" b="0" strike="noStrike" spc="-1">
              <a:latin typeface="Arial"/>
            </a:endParaRPr>
          </a:p>
        </p:txBody>
      </p:sp>
      <p:sp>
        <p:nvSpPr>
          <p:cNvPr id="216" name="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_0"/>
          <p:cNvSpPr/>
          <p:nvPr/>
        </p:nvSpPr>
        <p:spPr>
          <a:xfrm>
            <a:off x="1329480" y="3602880"/>
            <a:ext cx="8684280" cy="1257120"/>
          </a:xfrm>
          <a:prstGeom prst="rect">
            <a:avLst/>
          </a:prstGeom>
          <a:noFill/>
          <a:ln w="12600">
            <a:noFill/>
          </a:ln>
        </p:spPr>
        <p:style>
          <a:lnRef idx="0">
            <a:scrgbClr r="0" g="0" b="0"/>
          </a:lnRef>
          <a:fillRef idx="0">
            <a:scrgbClr r="0" g="0" b="0"/>
          </a:fillRef>
          <a:effectRef idx="0">
            <a:scrgbClr r="0" g="0" b="0"/>
          </a:effectRef>
          <a:fontRef idx="minor"/>
        </p:style>
        <p:txBody>
          <a:bodyPr lIns="25560" tIns="25560" rIns="25560" bIns="25560" anchor="ctr">
            <a:spAutoFit/>
          </a:bodyPr>
          <a:lstStyle/>
          <a:p>
            <a:pPr>
              <a:lnSpc>
                <a:spcPct val="100000"/>
              </a:lnSpc>
              <a:tabLst>
                <a:tab pos="408240" algn="l"/>
              </a:tabLst>
            </a:pPr>
            <a:endParaRPr lang="es-CR" sz="1800" b="0" strike="noStrike" spc="-1">
              <a:latin typeface="Arial"/>
            </a:endParaRPr>
          </a:p>
          <a:p>
            <a:pPr marL="343080">
              <a:lnSpc>
                <a:spcPct val="100000"/>
              </a:lnSpc>
              <a:tabLst>
                <a:tab pos="0" algn="l"/>
              </a:tabLst>
            </a:pPr>
            <a:endParaRPr lang="es-CR" sz="1800" b="0" strike="noStrike" spc="-1">
              <a:latin typeface="Arial"/>
            </a:endParaRPr>
          </a:p>
          <a:p>
            <a:pPr marL="343080">
              <a:lnSpc>
                <a:spcPct val="120000"/>
              </a:lnSpc>
              <a:tabLst>
                <a:tab pos="0" algn="l"/>
              </a:tabLst>
            </a:pPr>
            <a:endParaRPr lang="es-CR" sz="1800" b="0" strike="noStrike" spc="-1">
              <a:latin typeface="Arial"/>
            </a:endParaRPr>
          </a:p>
          <a:p>
            <a:pPr marL="343080">
              <a:lnSpc>
                <a:spcPct val="120000"/>
              </a:lnSpc>
              <a:tabLst>
                <a:tab pos="0" algn="l"/>
              </a:tabLst>
            </a:pPr>
            <a:endParaRPr lang="es-CR" sz="1800" b="0" strike="noStrike" spc="-1">
              <a:latin typeface="Arial"/>
            </a:endParaRPr>
          </a:p>
        </p:txBody>
      </p:sp>
      <p:sp>
        <p:nvSpPr>
          <p:cNvPr id="217" name="CuadroTexto 1_0"/>
          <p:cNvSpPr/>
          <p:nvPr/>
        </p:nvSpPr>
        <p:spPr>
          <a:xfrm>
            <a:off x="1117440" y="1975680"/>
            <a:ext cx="45000" cy="506520"/>
          </a:xfrm>
          <a:prstGeom prst="rect">
            <a:avLst/>
          </a:prstGeom>
          <a:noFill/>
          <a:ln w="12600">
            <a:noFill/>
          </a:ln>
        </p:spPr>
        <p:style>
          <a:lnRef idx="0">
            <a:scrgbClr r="0" g="0" b="0"/>
          </a:lnRef>
          <a:fillRef idx="0">
            <a:scrgbClr r="0" g="0" b="0"/>
          </a:fillRef>
          <a:effectRef idx="0">
            <a:scrgbClr r="0" g="0" b="0"/>
          </a:effectRef>
          <a:fontRef idx="minor"/>
        </p:style>
      </p:sp>
      <p:sp>
        <p:nvSpPr>
          <p:cNvPr id="218" name="CuadroTexto 2_0"/>
          <p:cNvSpPr/>
          <p:nvPr/>
        </p:nvSpPr>
        <p:spPr>
          <a:xfrm flipH="1">
            <a:off x="1643040" y="2061000"/>
            <a:ext cx="4882680" cy="506520"/>
          </a:xfrm>
          <a:prstGeom prst="rect">
            <a:avLst/>
          </a:prstGeom>
          <a:noFill/>
          <a:ln w="12600">
            <a:noFill/>
          </a:ln>
        </p:spPr>
        <p:style>
          <a:lnRef idx="0">
            <a:scrgbClr r="0" g="0" b="0"/>
          </a:lnRef>
          <a:fillRef idx="0">
            <a:scrgbClr r="0" g="0" b="0"/>
          </a:fillRef>
          <a:effectRef idx="0">
            <a:scrgbClr r="0" g="0" b="0"/>
          </a:effectRef>
          <a:fontRef idx="minor"/>
        </p:style>
      </p:sp>
      <p:graphicFrame>
        <p:nvGraphicFramePr>
          <p:cNvPr id="219" name="Table 3"/>
          <p:cNvGraphicFramePr/>
          <p:nvPr/>
        </p:nvGraphicFramePr>
        <p:xfrm>
          <a:off x="1039680" y="949680"/>
          <a:ext cx="8522280" cy="3554107"/>
        </p:xfrm>
        <a:graphic>
          <a:graphicData uri="http://schemas.openxmlformats.org/drawingml/2006/table">
            <a:tbl>
              <a:tblPr/>
              <a:tblGrid>
                <a:gridCol w="2855520">
                  <a:extLst>
                    <a:ext uri="{9D8B030D-6E8A-4147-A177-3AD203B41FA5}">
                      <a16:colId xmlns:a16="http://schemas.microsoft.com/office/drawing/2014/main" val="20000"/>
                    </a:ext>
                  </a:extLst>
                </a:gridCol>
                <a:gridCol w="5666760">
                  <a:extLst>
                    <a:ext uri="{9D8B030D-6E8A-4147-A177-3AD203B41FA5}">
                      <a16:colId xmlns:a16="http://schemas.microsoft.com/office/drawing/2014/main" val="20001"/>
                    </a:ext>
                  </a:extLst>
                </a:gridCol>
              </a:tblGrid>
              <a:tr h="685800">
                <a:tc>
                  <a:txBody>
                    <a:bodyPr/>
                    <a:lstStyle/>
                    <a:p>
                      <a:pPr algn="ctr">
                        <a:lnSpc>
                          <a:spcPct val="115000"/>
                        </a:lnSpc>
                      </a:pPr>
                      <a:r>
                        <a:rPr lang="es-CR" sz="1600" b="1" strike="noStrike" spc="-1">
                          <a:solidFill>
                            <a:srgbClr val="000000"/>
                          </a:solidFill>
                          <a:latin typeface="Times New Roman"/>
                          <a:ea typeface="Calibri"/>
                        </a:rPr>
                        <a:t>Relaciones</a:t>
                      </a:r>
                      <a:endParaRPr lang="es-CR" sz="1600" b="0" strike="noStrike" spc="-1">
                        <a:latin typeface="Arial"/>
                      </a:endParaRPr>
                    </a:p>
                    <a:p>
                      <a:pPr algn="ctr">
                        <a:lnSpc>
                          <a:spcPct val="150000"/>
                        </a:lnSpc>
                      </a:pPr>
                      <a:r>
                        <a:rPr lang="es-CR" sz="1600" b="1" strike="noStrike" spc="-1">
                          <a:solidFill>
                            <a:srgbClr val="000000"/>
                          </a:solidFill>
                          <a:latin typeface="Times New Roman"/>
                          <a:ea typeface="Calibri"/>
                        </a:rPr>
                        <a:t>interpersonales</a:t>
                      </a:r>
                      <a:endParaRPr lang="es-CR" sz="1600" b="0" strike="noStrike" spc="-1">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just">
                        <a:lnSpc>
                          <a:spcPct val="115000"/>
                        </a:lnSpc>
                      </a:pPr>
                      <a:r>
                        <a:rPr lang="es-CR" sz="1400" b="0" strike="noStrike" spc="-1">
                          <a:solidFill>
                            <a:srgbClr val="000000"/>
                          </a:solidFill>
                          <a:latin typeface="Times New Roman"/>
                          <a:ea typeface="Calibri"/>
                        </a:rPr>
                        <a:t>Aislamiento físico o social, escasas relaciones con los jefes,</a:t>
                      </a:r>
                      <a:r>
                        <a:rPr lang="en-US" sz="1400" b="0" strike="noStrike" spc="-1">
                          <a:solidFill>
                            <a:srgbClr val="000000"/>
                          </a:solidFill>
                          <a:latin typeface="Calibri"/>
                          <a:ea typeface="Calibri"/>
                        </a:rPr>
                        <a:t> </a:t>
                      </a:r>
                      <a:r>
                        <a:rPr lang="es-CR" sz="1400" b="0" strike="noStrike" spc="-1">
                          <a:solidFill>
                            <a:srgbClr val="000000"/>
                          </a:solidFill>
                          <a:latin typeface="Times New Roman"/>
                          <a:ea typeface="Calibri"/>
                        </a:rPr>
                        <a:t>conflictos interpersonales falta de apoyo social</a:t>
                      </a:r>
                      <a:endParaRPr lang="es-CR" sz="1400" b="0" strike="noStrike" spc="-1">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0"/>
                  </a:ext>
                </a:extLst>
              </a:tr>
              <a:tr h="782280">
                <a:tc>
                  <a:txBody>
                    <a:bodyPr/>
                    <a:lstStyle/>
                    <a:p>
                      <a:pPr algn="ctr">
                        <a:lnSpc>
                          <a:spcPct val="115000"/>
                        </a:lnSpc>
                      </a:pPr>
                      <a:r>
                        <a:rPr lang="es-CR" sz="1600" b="1" strike="noStrike" spc="-1">
                          <a:solidFill>
                            <a:srgbClr val="000000"/>
                          </a:solidFill>
                          <a:latin typeface="Times New Roman"/>
                          <a:ea typeface="Calibri"/>
                        </a:rPr>
                        <a:t>Rol en la</a:t>
                      </a:r>
                      <a:endParaRPr lang="es-CR" sz="1600" b="0" strike="noStrike" spc="-1">
                        <a:latin typeface="Arial"/>
                      </a:endParaRPr>
                    </a:p>
                    <a:p>
                      <a:pPr algn="ctr">
                        <a:lnSpc>
                          <a:spcPct val="150000"/>
                        </a:lnSpc>
                      </a:pPr>
                      <a:r>
                        <a:rPr lang="es-CR" sz="1600" b="1" strike="noStrike" spc="-1">
                          <a:solidFill>
                            <a:srgbClr val="000000"/>
                          </a:solidFill>
                          <a:latin typeface="Times New Roman"/>
                          <a:ea typeface="Calibri"/>
                        </a:rPr>
                        <a:t>organización</a:t>
                      </a:r>
                      <a:endParaRPr lang="es-CR" sz="1600" b="0" strike="noStrike" spc="-1">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just">
                        <a:lnSpc>
                          <a:spcPct val="150000"/>
                        </a:lnSpc>
                      </a:pPr>
                      <a:r>
                        <a:rPr lang="es-CR" sz="1400" b="0" strike="noStrike" spc="-1">
                          <a:solidFill>
                            <a:srgbClr val="000000"/>
                          </a:solidFill>
                          <a:latin typeface="Times New Roman"/>
                          <a:ea typeface="Calibri"/>
                        </a:rPr>
                        <a:t>Ambigüedad de rol, conflicto de rol y responsabilidad sobre personas</a:t>
                      </a:r>
                      <a:endParaRPr lang="es-CR" sz="1400" b="0" strike="noStrike" spc="-1">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1"/>
                  </a:ext>
                </a:extLst>
              </a:tr>
              <a:tr h="706680">
                <a:tc>
                  <a:txBody>
                    <a:bodyPr/>
                    <a:lstStyle/>
                    <a:p>
                      <a:pPr algn="ctr">
                        <a:lnSpc>
                          <a:spcPct val="115000"/>
                        </a:lnSpc>
                      </a:pPr>
                      <a:r>
                        <a:rPr lang="es-CR" sz="1600" b="1" strike="noStrike" spc="-1" dirty="0">
                          <a:solidFill>
                            <a:srgbClr val="000000"/>
                          </a:solidFill>
                          <a:latin typeface="Times New Roman"/>
                          <a:ea typeface="Calibri"/>
                        </a:rPr>
                        <a:t>Desarrollo de</a:t>
                      </a:r>
                      <a:endParaRPr lang="es-CR" sz="1600" b="0" strike="noStrike" spc="-1" dirty="0">
                        <a:latin typeface="Arial"/>
                      </a:endParaRPr>
                    </a:p>
                    <a:p>
                      <a:pPr algn="ctr">
                        <a:lnSpc>
                          <a:spcPct val="115000"/>
                        </a:lnSpc>
                      </a:pPr>
                      <a:r>
                        <a:rPr lang="es-CR" sz="1600" b="1" strike="noStrike" spc="-1" dirty="0">
                          <a:solidFill>
                            <a:srgbClr val="000000"/>
                          </a:solidFill>
                          <a:latin typeface="Times New Roman"/>
                          <a:ea typeface="Calibri"/>
                        </a:rPr>
                        <a:t>carreras</a:t>
                      </a:r>
                      <a:endParaRPr lang="es-CR" sz="1600" b="0" strike="noStrike" spc="-1" dirty="0">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just">
                        <a:lnSpc>
                          <a:spcPct val="115000"/>
                        </a:lnSpc>
                      </a:pPr>
                      <a:r>
                        <a:rPr lang="es-CR" sz="1400" b="0" strike="noStrike" spc="-1">
                          <a:solidFill>
                            <a:srgbClr val="000000"/>
                          </a:solidFill>
                          <a:latin typeface="Times New Roman"/>
                          <a:ea typeface="Calibri"/>
                        </a:rPr>
                        <a:t>Incertidumbre o paralización de la carrera profesional baja o excesiva</a:t>
                      </a:r>
                      <a:r>
                        <a:rPr lang="en-US" sz="1400" b="0" strike="noStrike" spc="-1">
                          <a:solidFill>
                            <a:srgbClr val="000000"/>
                          </a:solidFill>
                          <a:latin typeface="Calibri"/>
                          <a:ea typeface="Calibri"/>
                        </a:rPr>
                        <a:t> </a:t>
                      </a:r>
                      <a:r>
                        <a:rPr lang="es-CR" sz="1400" b="0" strike="noStrike" spc="-1">
                          <a:solidFill>
                            <a:srgbClr val="000000"/>
                          </a:solidFill>
                          <a:latin typeface="Times New Roman"/>
                          <a:ea typeface="Calibri"/>
                        </a:rPr>
                        <a:t>promoción, pobre remuneración, inseguridad contractual, bajo</a:t>
                      </a:r>
                      <a:endParaRPr lang="es-CR" sz="1400" b="0" strike="noStrike" spc="-1">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2"/>
                  </a:ext>
                </a:extLst>
              </a:tr>
              <a:tr h="685800">
                <a:tc>
                  <a:txBody>
                    <a:bodyPr/>
                    <a:lstStyle/>
                    <a:p>
                      <a:pPr algn="ctr">
                        <a:lnSpc>
                          <a:spcPct val="115000"/>
                        </a:lnSpc>
                      </a:pPr>
                      <a:r>
                        <a:rPr lang="es-CR" sz="1600" b="1" strike="noStrike" spc="-1" dirty="0">
                          <a:solidFill>
                            <a:srgbClr val="000000"/>
                          </a:solidFill>
                          <a:latin typeface="Times New Roman"/>
                          <a:ea typeface="Calibri"/>
                        </a:rPr>
                        <a:t>Relación Trabajo-</a:t>
                      </a:r>
                      <a:endParaRPr lang="es-CR" sz="1600" b="0" strike="noStrike" spc="-1" dirty="0">
                        <a:latin typeface="Arial"/>
                      </a:endParaRPr>
                    </a:p>
                    <a:p>
                      <a:pPr algn="ctr">
                        <a:lnSpc>
                          <a:spcPct val="115000"/>
                        </a:lnSpc>
                      </a:pPr>
                      <a:r>
                        <a:rPr lang="es-CR" sz="1600" b="1" strike="noStrike" spc="-1" dirty="0">
                          <a:solidFill>
                            <a:srgbClr val="000000"/>
                          </a:solidFill>
                          <a:latin typeface="Times New Roman"/>
                          <a:ea typeface="Calibri"/>
                        </a:rPr>
                        <a:t>Familia</a:t>
                      </a:r>
                      <a:endParaRPr lang="es-CR" sz="1600" b="0" strike="noStrike" spc="-1" dirty="0">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just">
                        <a:lnSpc>
                          <a:spcPct val="115000"/>
                        </a:lnSpc>
                      </a:pPr>
                      <a:r>
                        <a:rPr lang="es-CR" sz="1400" b="0" strike="noStrike" spc="-1">
                          <a:solidFill>
                            <a:srgbClr val="000000"/>
                          </a:solidFill>
                          <a:latin typeface="Times New Roman"/>
                          <a:ea typeface="Calibri"/>
                        </a:rPr>
                        <a:t>Demandas conflictivas entre el trabajo y la familia Bajo apoyo</a:t>
                      </a:r>
                      <a:r>
                        <a:rPr lang="en-US" sz="1400" b="0" strike="noStrike" spc="-1">
                          <a:solidFill>
                            <a:srgbClr val="000000"/>
                          </a:solidFill>
                          <a:latin typeface="Calibri"/>
                          <a:ea typeface="Calibri"/>
                        </a:rPr>
                        <a:t> </a:t>
                      </a:r>
                      <a:r>
                        <a:rPr lang="es-CR" sz="1400" b="0" strike="noStrike" spc="-1">
                          <a:solidFill>
                            <a:srgbClr val="000000"/>
                          </a:solidFill>
                          <a:latin typeface="Times New Roman"/>
                          <a:ea typeface="Calibri"/>
                        </a:rPr>
                        <a:t>familiar. Problemas duales de carrera</a:t>
                      </a:r>
                      <a:endParaRPr lang="es-CR" sz="1400" b="0" strike="noStrike" spc="-1">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3"/>
                  </a:ext>
                </a:extLst>
              </a:tr>
              <a:tr h="685800">
                <a:tc>
                  <a:txBody>
                    <a:bodyPr/>
                    <a:lstStyle/>
                    <a:p>
                      <a:pPr algn="ctr">
                        <a:lnSpc>
                          <a:spcPct val="115000"/>
                        </a:lnSpc>
                      </a:pPr>
                      <a:r>
                        <a:rPr lang="es-CR" sz="1600" b="1" strike="noStrike" spc="-1">
                          <a:solidFill>
                            <a:srgbClr val="000000"/>
                          </a:solidFill>
                          <a:latin typeface="Times New Roman"/>
                          <a:ea typeface="Calibri"/>
                        </a:rPr>
                        <a:t>Seguridad</a:t>
                      </a:r>
                      <a:endParaRPr lang="es-CR" sz="1600" b="0" strike="noStrike" spc="-1">
                        <a:latin typeface="Arial"/>
                      </a:endParaRPr>
                    </a:p>
                    <a:p>
                      <a:pPr algn="ctr">
                        <a:lnSpc>
                          <a:spcPct val="115000"/>
                        </a:lnSpc>
                      </a:pPr>
                      <a:r>
                        <a:rPr lang="es-CR" sz="1600" b="1" strike="noStrike" spc="-1">
                          <a:solidFill>
                            <a:srgbClr val="000000"/>
                          </a:solidFill>
                          <a:latin typeface="Times New Roman"/>
                          <a:ea typeface="Calibri"/>
                        </a:rPr>
                        <a:t>contractual</a:t>
                      </a:r>
                      <a:endParaRPr lang="es-CR" sz="1600" b="0" strike="noStrike" spc="-1">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just">
                        <a:lnSpc>
                          <a:spcPct val="115000"/>
                        </a:lnSpc>
                      </a:pPr>
                      <a:r>
                        <a:rPr lang="es-CR" sz="1400" b="0" strike="noStrike" spc="-1" dirty="0">
                          <a:solidFill>
                            <a:srgbClr val="000000"/>
                          </a:solidFill>
                          <a:latin typeface="Times New Roman"/>
                          <a:ea typeface="Calibri"/>
                        </a:rPr>
                        <a:t>Trabajo precario, trabajo temporal, incertidumbre de futuro</a:t>
                      </a:r>
                      <a:r>
                        <a:rPr lang="en-US" sz="1400" b="0" strike="noStrike" spc="-1" dirty="0">
                          <a:solidFill>
                            <a:srgbClr val="000000"/>
                          </a:solidFill>
                          <a:latin typeface="Calibri"/>
                          <a:ea typeface="Calibri"/>
                        </a:rPr>
                        <a:t> </a:t>
                      </a:r>
                      <a:r>
                        <a:rPr lang="es-CR" sz="1400" b="0" strike="noStrike" spc="-1" dirty="0">
                          <a:solidFill>
                            <a:srgbClr val="000000"/>
                          </a:solidFill>
                          <a:latin typeface="Times New Roman"/>
                          <a:ea typeface="Calibri"/>
                        </a:rPr>
                        <a:t>laboral. Insuficiente remuneración</a:t>
                      </a:r>
                      <a:endParaRPr lang="es-CR" sz="1400" b="0" strike="noStrike" spc="-1" dirty="0">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 name="TÍTULO PRINCIPAL_11"/>
          <p:cNvSpPr/>
          <p:nvPr/>
        </p:nvSpPr>
        <p:spPr>
          <a:xfrm>
            <a:off x="1018440" y="1259280"/>
            <a:ext cx="6536880" cy="385560"/>
          </a:xfrm>
          <a:prstGeom prst="rect">
            <a:avLst/>
          </a:prstGeom>
          <a:noFill/>
          <a:ln w="12600">
            <a:noFill/>
          </a:ln>
        </p:spPr>
        <p:style>
          <a:lnRef idx="0">
            <a:scrgbClr r="0" g="0" b="0"/>
          </a:lnRef>
          <a:fillRef idx="0">
            <a:scrgbClr r="0" g="0" b="0"/>
          </a:fillRef>
          <a:effectRef idx="0">
            <a:scrgbClr r="0" g="0" b="0"/>
          </a:effectRef>
          <a:fontRef idx="minor"/>
        </p:style>
        <p:txBody>
          <a:bodyPr lIns="25560" tIns="25560" rIns="25560" bIns="25560" anchor="ctr">
            <a:spAutoFit/>
          </a:bodyPr>
          <a:lstStyle/>
          <a:p>
            <a:pPr algn="just">
              <a:lnSpc>
                <a:spcPct val="100000"/>
              </a:lnSpc>
              <a:tabLst>
                <a:tab pos="0" algn="l"/>
              </a:tabLst>
            </a:pPr>
            <a:r>
              <a:rPr lang="es-CR" sz="2200" b="1" strike="noStrike" spc="-1">
                <a:solidFill>
                  <a:srgbClr val="053052"/>
                </a:solidFill>
                <a:latin typeface="Montserrat-Medium"/>
                <a:ea typeface="Montserrat-Medium"/>
              </a:rPr>
              <a:t>Riesgos de trabajo</a:t>
            </a:r>
            <a:endParaRPr lang="es-CR" sz="2200" b="0" strike="noStrike" spc="-1">
              <a:latin typeface="Arial"/>
            </a:endParaRPr>
          </a:p>
        </p:txBody>
      </p:sp>
      <p:sp>
        <p:nvSpPr>
          <p:cNvPr id="221" name="CuadroTexto 1_5"/>
          <p:cNvSpPr/>
          <p:nvPr/>
        </p:nvSpPr>
        <p:spPr>
          <a:xfrm>
            <a:off x="1649160" y="1979640"/>
            <a:ext cx="96120" cy="557640"/>
          </a:xfrm>
          <a:prstGeom prst="rect">
            <a:avLst/>
          </a:prstGeom>
          <a:noFill/>
          <a:ln w="12600">
            <a:noFill/>
          </a:ln>
        </p:spPr>
        <p:style>
          <a:lnRef idx="0">
            <a:scrgbClr r="0" g="0" b="0"/>
          </a:lnRef>
          <a:fillRef idx="0">
            <a:scrgbClr r="0" g="0" b="0"/>
          </a:fillRef>
          <a:effectRef idx="0">
            <a:scrgbClr r="0" g="0" b="0"/>
          </a:effectRef>
          <a:fontRef idx="minor"/>
        </p:style>
      </p:sp>
      <p:sp>
        <p:nvSpPr>
          <p:cNvPr id="222" name="CuadroTexto 2_4"/>
          <p:cNvSpPr/>
          <p:nvPr/>
        </p:nvSpPr>
        <p:spPr>
          <a:xfrm>
            <a:off x="1440000" y="2160000"/>
            <a:ext cx="7814880" cy="2703240"/>
          </a:xfrm>
          <a:prstGeom prst="rect">
            <a:avLst/>
          </a:prstGeom>
          <a:noFill/>
          <a:ln w="12600">
            <a:noFill/>
          </a:ln>
        </p:spPr>
        <p:style>
          <a:lnRef idx="0">
            <a:scrgbClr r="0" g="0" b="0"/>
          </a:lnRef>
          <a:fillRef idx="0">
            <a:scrgbClr r="0" g="0" b="0"/>
          </a:fillRef>
          <a:effectRef idx="0">
            <a:scrgbClr r="0" g="0" b="0"/>
          </a:effectRef>
          <a:fontRef idx="minor"/>
        </p:style>
        <p:txBody>
          <a:bodyPr lIns="25560" tIns="25560" rIns="25560" bIns="25560" anchor="ctr">
            <a:spAutoFit/>
          </a:bodyPr>
          <a:lstStyle/>
          <a:p>
            <a:pPr algn="just">
              <a:lnSpc>
                <a:spcPct val="100000"/>
              </a:lnSpc>
              <a:spcBef>
                <a:spcPts val="360"/>
              </a:spcBef>
              <a:tabLst>
                <a:tab pos="0" algn="l"/>
              </a:tabLst>
            </a:pPr>
            <a:r>
              <a:rPr lang="es-CR" sz="1800" b="1" i="1" strike="noStrike" spc="-1">
                <a:solidFill>
                  <a:srgbClr val="000000"/>
                </a:solidFill>
                <a:latin typeface="Times New Roman"/>
                <a:ea typeface="Helvetica Neue Medium"/>
              </a:rPr>
              <a:t>“</a:t>
            </a:r>
            <a:r>
              <a:rPr lang="es-CR" sz="1800" b="1" strike="noStrike" spc="-1">
                <a:solidFill>
                  <a:srgbClr val="000000"/>
                </a:solidFill>
                <a:latin typeface="Times New Roman"/>
                <a:ea typeface="Helvetica Neue Medium"/>
              </a:rPr>
              <a:t>ARTÍCULO 195.</a:t>
            </a:r>
            <a:r>
              <a:rPr lang="es-CR" sz="1800" b="0" strike="noStrike" spc="-1">
                <a:solidFill>
                  <a:srgbClr val="000000"/>
                </a:solidFill>
                <a:latin typeface="Times New Roman"/>
                <a:ea typeface="Helvetica Neue Medium"/>
              </a:rPr>
              <a:t>- </a:t>
            </a:r>
            <a:endParaRPr lang="es-CR" sz="1800" b="0" strike="noStrike" spc="-1">
              <a:latin typeface="Arial"/>
            </a:endParaRPr>
          </a:p>
          <a:p>
            <a:pPr algn="just">
              <a:lnSpc>
                <a:spcPct val="100000"/>
              </a:lnSpc>
              <a:spcBef>
                <a:spcPts val="360"/>
              </a:spcBef>
              <a:tabLst>
                <a:tab pos="0" algn="l"/>
              </a:tabLst>
            </a:pPr>
            <a:endParaRPr lang="es-CR" sz="1800" b="0" strike="noStrike" spc="-1">
              <a:latin typeface="Arial"/>
            </a:endParaRPr>
          </a:p>
          <a:p>
            <a:pPr algn="just">
              <a:lnSpc>
                <a:spcPct val="100000"/>
              </a:lnSpc>
              <a:spcBef>
                <a:spcPts val="360"/>
              </a:spcBef>
              <a:tabLst>
                <a:tab pos="0" algn="l"/>
              </a:tabLst>
            </a:pPr>
            <a:r>
              <a:rPr lang="es-CR" sz="1800" b="0" i="1" strike="noStrike" spc="-1">
                <a:solidFill>
                  <a:srgbClr val="000000"/>
                </a:solidFill>
                <a:latin typeface="Times New Roman"/>
                <a:ea typeface="Helvetica Neue Medium"/>
              </a:rPr>
              <a:t>Constituyen riesgos del trabajo los accidentes y las enfermedades que</a:t>
            </a:r>
            <a:r>
              <a:rPr lang="en-US" sz="1800" b="0" strike="noStrike" spc="-1">
                <a:solidFill>
                  <a:srgbClr val="000000"/>
                </a:solidFill>
                <a:latin typeface="Times New Roman"/>
                <a:ea typeface="Helvetica Neue Medium"/>
              </a:rPr>
              <a:t> </a:t>
            </a:r>
            <a:r>
              <a:rPr lang="es-CR" sz="1800" b="0" i="1" strike="noStrike" spc="-1">
                <a:solidFill>
                  <a:srgbClr val="000000"/>
                </a:solidFill>
                <a:latin typeface="Times New Roman"/>
                <a:ea typeface="Helvetica Neue Medium"/>
              </a:rPr>
              <a:t>ocurran a los trabajadores, con ocasión o por consecuencia del trabajo que desempeñen en forma subordinada y remunerada, así como la agravación o reagravación que resulte como consecuencia directa, inmediata e indudable de esos accidentes y enfermedades.”</a:t>
            </a:r>
            <a:endParaRPr lang="es-CR" sz="1800" b="0" strike="noStrike" spc="-1">
              <a:latin typeface="Arial"/>
            </a:endParaRPr>
          </a:p>
          <a:p>
            <a:pPr algn="just">
              <a:lnSpc>
                <a:spcPct val="100000"/>
              </a:lnSpc>
              <a:spcBef>
                <a:spcPts val="360"/>
              </a:spcBef>
              <a:tabLst>
                <a:tab pos="0" algn="l"/>
              </a:tabLst>
            </a:pPr>
            <a:endParaRPr lang="es-CR" sz="1800" b="0" strike="noStrike" spc="-1">
              <a:latin typeface="Arial"/>
            </a:endParaRPr>
          </a:p>
          <a:p>
            <a:pPr algn="ctr">
              <a:lnSpc>
                <a:spcPct val="100000"/>
              </a:lnSpc>
              <a:spcBef>
                <a:spcPts val="360"/>
              </a:spcBef>
              <a:tabLst>
                <a:tab pos="0" algn="l"/>
              </a:tabLst>
            </a:pPr>
            <a:r>
              <a:rPr lang="es-CR" sz="1800" b="1" i="1" strike="noStrike" spc="-1">
                <a:solidFill>
                  <a:srgbClr val="000000"/>
                </a:solidFill>
                <a:latin typeface="Times New Roman"/>
                <a:ea typeface="Helvetica Neue Medium"/>
              </a:rPr>
              <a:t>(Así modificado por el artículo 1, de la Ley No. 6727 del 9 de marzo de 1982.)</a:t>
            </a:r>
            <a:endParaRPr lang="es-CR" sz="1800" b="0" strike="noStrike" spc="-1">
              <a:latin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 name="TÍTULO PRINCIPAL_2"/>
          <p:cNvSpPr/>
          <p:nvPr/>
        </p:nvSpPr>
        <p:spPr>
          <a:xfrm>
            <a:off x="1018440" y="1259280"/>
            <a:ext cx="6536880" cy="385560"/>
          </a:xfrm>
          <a:prstGeom prst="rect">
            <a:avLst/>
          </a:prstGeom>
          <a:noFill/>
          <a:ln w="12600">
            <a:noFill/>
          </a:ln>
        </p:spPr>
        <p:style>
          <a:lnRef idx="0">
            <a:scrgbClr r="0" g="0" b="0"/>
          </a:lnRef>
          <a:fillRef idx="0">
            <a:scrgbClr r="0" g="0" b="0"/>
          </a:fillRef>
          <a:effectRef idx="0">
            <a:scrgbClr r="0" g="0" b="0"/>
          </a:effectRef>
          <a:fontRef idx="minor"/>
        </p:style>
        <p:txBody>
          <a:bodyPr lIns="25560" tIns="25560" rIns="25560" bIns="25560" anchor="ctr">
            <a:spAutoFit/>
          </a:bodyPr>
          <a:lstStyle/>
          <a:p>
            <a:pPr algn="just">
              <a:lnSpc>
                <a:spcPct val="100000"/>
              </a:lnSpc>
              <a:tabLst>
                <a:tab pos="0" algn="l"/>
              </a:tabLst>
            </a:pPr>
            <a:r>
              <a:rPr lang="es-CR" sz="2200" b="1" strike="noStrike" spc="-1">
                <a:solidFill>
                  <a:srgbClr val="053052"/>
                </a:solidFill>
                <a:latin typeface="Montserrat-Medium"/>
                <a:ea typeface="Montserrat-Medium"/>
              </a:rPr>
              <a:t>Riesgos de trabajo</a:t>
            </a:r>
            <a:endParaRPr lang="es-CR" sz="2200" b="0" strike="noStrike" spc="-1">
              <a:latin typeface="Arial"/>
            </a:endParaRPr>
          </a:p>
        </p:txBody>
      </p:sp>
      <p:sp>
        <p:nvSpPr>
          <p:cNvPr id="224" name="CuadroTexto 1_3"/>
          <p:cNvSpPr/>
          <p:nvPr/>
        </p:nvSpPr>
        <p:spPr>
          <a:xfrm>
            <a:off x="1649160" y="1979640"/>
            <a:ext cx="96120" cy="557640"/>
          </a:xfrm>
          <a:prstGeom prst="rect">
            <a:avLst/>
          </a:prstGeom>
          <a:noFill/>
          <a:ln w="12600">
            <a:noFill/>
          </a:ln>
        </p:spPr>
        <p:style>
          <a:lnRef idx="0">
            <a:scrgbClr r="0" g="0" b="0"/>
          </a:lnRef>
          <a:fillRef idx="0">
            <a:scrgbClr r="0" g="0" b="0"/>
          </a:fillRef>
          <a:effectRef idx="0">
            <a:scrgbClr r="0" g="0" b="0"/>
          </a:effectRef>
          <a:fontRef idx="minor"/>
        </p:style>
      </p:sp>
      <p:sp>
        <p:nvSpPr>
          <p:cNvPr id="225" name="CuadroTexto 2_1"/>
          <p:cNvSpPr/>
          <p:nvPr/>
        </p:nvSpPr>
        <p:spPr>
          <a:xfrm>
            <a:off x="1440000" y="2298240"/>
            <a:ext cx="7814880" cy="2427840"/>
          </a:xfrm>
          <a:prstGeom prst="rect">
            <a:avLst/>
          </a:prstGeom>
          <a:noFill/>
          <a:ln w="12600">
            <a:noFill/>
          </a:ln>
        </p:spPr>
        <p:style>
          <a:lnRef idx="0">
            <a:scrgbClr r="0" g="0" b="0"/>
          </a:lnRef>
          <a:fillRef idx="0">
            <a:scrgbClr r="0" g="0" b="0"/>
          </a:fillRef>
          <a:effectRef idx="0">
            <a:scrgbClr r="0" g="0" b="0"/>
          </a:effectRef>
          <a:fontRef idx="minor"/>
        </p:style>
        <p:txBody>
          <a:bodyPr lIns="25560" tIns="25560" rIns="25560" bIns="25560" anchor="ctr">
            <a:spAutoFit/>
          </a:bodyPr>
          <a:lstStyle/>
          <a:p>
            <a:pPr algn="just">
              <a:lnSpc>
                <a:spcPct val="100000"/>
              </a:lnSpc>
              <a:spcBef>
                <a:spcPts val="360"/>
              </a:spcBef>
              <a:tabLst>
                <a:tab pos="0" algn="l"/>
              </a:tabLst>
            </a:pPr>
            <a:r>
              <a:rPr lang="es-CR" sz="1800" b="1" i="1" strike="noStrike" spc="-1">
                <a:solidFill>
                  <a:srgbClr val="000000"/>
                </a:solidFill>
                <a:latin typeface="Times New Roman"/>
                <a:ea typeface="Helvetica Neue Medium"/>
              </a:rPr>
              <a:t>“</a:t>
            </a:r>
            <a:r>
              <a:rPr lang="es-CR" sz="1800" b="1" strike="noStrike" spc="-1">
                <a:solidFill>
                  <a:srgbClr val="000000"/>
                </a:solidFill>
                <a:latin typeface="Times New Roman"/>
                <a:ea typeface="Helvetica Neue Medium"/>
              </a:rPr>
              <a:t>ARTÍCULO 197.- </a:t>
            </a:r>
            <a:endParaRPr lang="es-CR" sz="1800" b="0" strike="noStrike" spc="-1">
              <a:latin typeface="Arial"/>
            </a:endParaRPr>
          </a:p>
          <a:p>
            <a:pPr algn="just">
              <a:lnSpc>
                <a:spcPct val="100000"/>
              </a:lnSpc>
              <a:spcBef>
                <a:spcPts val="360"/>
              </a:spcBef>
              <a:tabLst>
                <a:tab pos="0" algn="l"/>
              </a:tabLst>
            </a:pPr>
            <a:endParaRPr lang="es-CR" sz="1800" b="0" strike="noStrike" spc="-1">
              <a:latin typeface="Arial"/>
            </a:endParaRPr>
          </a:p>
          <a:p>
            <a:pPr algn="just">
              <a:lnSpc>
                <a:spcPct val="100000"/>
              </a:lnSpc>
              <a:spcBef>
                <a:spcPts val="360"/>
              </a:spcBef>
              <a:tabLst>
                <a:tab pos="0" algn="l"/>
              </a:tabLst>
            </a:pPr>
            <a:r>
              <a:rPr lang="es-CR" sz="1800" b="0" i="1" strike="noStrike" spc="-1">
                <a:solidFill>
                  <a:srgbClr val="000000"/>
                </a:solidFill>
                <a:latin typeface="Times New Roman"/>
                <a:ea typeface="Helvetica Neue Medium"/>
              </a:rPr>
              <a:t>Se denomina enfermedad del trabajo a todo estado patológico, que resulte de la acción continuada de una causa, que tiene su origen o motivo en el propio trabajo o en el medio y condiciones en que el trabajador labora, y debe establecerse que éstos han sido la causa de la enfermedad.”</a:t>
            </a:r>
            <a:endParaRPr lang="es-CR" sz="1800" b="0" strike="noStrike" spc="-1">
              <a:latin typeface="Arial"/>
            </a:endParaRPr>
          </a:p>
          <a:p>
            <a:pPr algn="just">
              <a:lnSpc>
                <a:spcPct val="100000"/>
              </a:lnSpc>
              <a:spcBef>
                <a:spcPts val="360"/>
              </a:spcBef>
              <a:tabLst>
                <a:tab pos="0" algn="l"/>
              </a:tabLst>
            </a:pPr>
            <a:endParaRPr lang="es-CR" sz="1800" b="0" strike="noStrike" spc="-1">
              <a:latin typeface="Arial"/>
            </a:endParaRPr>
          </a:p>
          <a:p>
            <a:pPr algn="ctr">
              <a:lnSpc>
                <a:spcPct val="100000"/>
              </a:lnSpc>
              <a:spcBef>
                <a:spcPts val="360"/>
              </a:spcBef>
              <a:tabLst>
                <a:tab pos="0" algn="l"/>
              </a:tabLst>
            </a:pPr>
            <a:r>
              <a:rPr lang="es-CR" sz="1800" b="1" i="1" strike="noStrike" spc="-1">
                <a:solidFill>
                  <a:srgbClr val="000000"/>
                </a:solidFill>
                <a:latin typeface="Times New Roman"/>
                <a:ea typeface="Helvetica Neue Medium"/>
              </a:rPr>
              <a:t>(Así modificado por el artículo 1, de la Ley No. 6727 del 9 de marzo de 1982.)</a:t>
            </a:r>
            <a:endParaRPr lang="es-CR" sz="1800" b="0" strike="noStrike" spc="-1">
              <a:latin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 name="TÍTULO PRINCIPAL_0"/>
          <p:cNvSpPr/>
          <p:nvPr/>
        </p:nvSpPr>
        <p:spPr>
          <a:xfrm>
            <a:off x="1018440" y="1440000"/>
            <a:ext cx="6536880" cy="385560"/>
          </a:xfrm>
          <a:prstGeom prst="rect">
            <a:avLst/>
          </a:prstGeom>
          <a:noFill/>
          <a:ln w="12600">
            <a:noFill/>
          </a:ln>
        </p:spPr>
        <p:style>
          <a:lnRef idx="0">
            <a:scrgbClr r="0" g="0" b="0"/>
          </a:lnRef>
          <a:fillRef idx="0">
            <a:scrgbClr r="0" g="0" b="0"/>
          </a:fillRef>
          <a:effectRef idx="0">
            <a:scrgbClr r="0" g="0" b="0"/>
          </a:effectRef>
          <a:fontRef idx="minor"/>
        </p:style>
        <p:txBody>
          <a:bodyPr lIns="25560" tIns="25560" rIns="25560" bIns="25560" anchor="ctr">
            <a:spAutoFit/>
          </a:bodyPr>
          <a:lstStyle/>
          <a:p>
            <a:pPr algn="just">
              <a:lnSpc>
                <a:spcPct val="100000"/>
              </a:lnSpc>
              <a:tabLst>
                <a:tab pos="0" algn="l"/>
              </a:tabLst>
            </a:pPr>
            <a:r>
              <a:rPr lang="es-CR" sz="2200" b="1" strike="noStrike" spc="-1">
                <a:solidFill>
                  <a:srgbClr val="053052"/>
                </a:solidFill>
                <a:latin typeface="Montserrat-Medium"/>
                <a:ea typeface="Montserrat-Medium"/>
              </a:rPr>
              <a:t>Estrés laboral</a:t>
            </a:r>
            <a:endParaRPr lang="es-CR" sz="2200" b="0" strike="noStrike" spc="-1">
              <a:latin typeface="Arial"/>
            </a:endParaRPr>
          </a:p>
        </p:txBody>
      </p:sp>
      <p:sp>
        <p:nvSpPr>
          <p:cNvPr id="227" name="CuadroTexto 1_4"/>
          <p:cNvSpPr/>
          <p:nvPr/>
        </p:nvSpPr>
        <p:spPr>
          <a:xfrm>
            <a:off x="1649160" y="1979640"/>
            <a:ext cx="96120" cy="557640"/>
          </a:xfrm>
          <a:prstGeom prst="rect">
            <a:avLst/>
          </a:prstGeom>
          <a:noFill/>
          <a:ln w="12600">
            <a:noFill/>
          </a:ln>
        </p:spPr>
        <p:style>
          <a:lnRef idx="0">
            <a:scrgbClr r="0" g="0" b="0"/>
          </a:lnRef>
          <a:fillRef idx="0">
            <a:scrgbClr r="0" g="0" b="0"/>
          </a:fillRef>
          <a:effectRef idx="0">
            <a:scrgbClr r="0" g="0" b="0"/>
          </a:effectRef>
          <a:fontRef idx="minor"/>
        </p:style>
      </p:sp>
      <p:sp>
        <p:nvSpPr>
          <p:cNvPr id="228" name="CuadroTexto 2_3"/>
          <p:cNvSpPr/>
          <p:nvPr/>
        </p:nvSpPr>
        <p:spPr>
          <a:xfrm>
            <a:off x="4500000" y="2216437"/>
            <a:ext cx="5759640" cy="3226847"/>
          </a:xfrm>
          <a:prstGeom prst="rect">
            <a:avLst/>
          </a:prstGeom>
          <a:noFill/>
          <a:ln w="12600">
            <a:noFill/>
          </a:ln>
        </p:spPr>
        <p:style>
          <a:lnRef idx="0">
            <a:scrgbClr r="0" g="0" b="0"/>
          </a:lnRef>
          <a:fillRef idx="0">
            <a:scrgbClr r="0" g="0" b="0"/>
          </a:fillRef>
          <a:effectRef idx="0">
            <a:scrgbClr r="0" g="0" b="0"/>
          </a:effectRef>
          <a:fontRef idx="minor"/>
        </p:style>
        <p:txBody>
          <a:bodyPr lIns="25560" tIns="25560" rIns="25560" bIns="25560" anchor="ctr">
            <a:spAutoFit/>
          </a:bodyPr>
          <a:lstStyle/>
          <a:p>
            <a:pPr algn="just">
              <a:lnSpc>
                <a:spcPct val="150000"/>
              </a:lnSpc>
              <a:spcBef>
                <a:spcPts val="360"/>
              </a:spcBef>
              <a:spcAft>
                <a:spcPts val="1001"/>
              </a:spcAft>
              <a:tabLst>
                <a:tab pos="0" algn="l"/>
              </a:tabLst>
            </a:pPr>
            <a:r>
              <a:rPr lang="es-CR" sz="1800" b="0" i="1" strike="noStrike" spc="-1" dirty="0">
                <a:solidFill>
                  <a:srgbClr val="000000"/>
                </a:solidFill>
                <a:latin typeface="Times New Roman"/>
                <a:ea typeface="Calibri"/>
              </a:rPr>
              <a:t>Patrón de reacciones emocionales, cognitivas, fisiológicas y de comportamiento a ciertos aspectos adversos o nocivos del contenido del trabajo, organización del trabajo y el medio ambiente de trabajo. Es un estado que se caracteriza por altos niveles de excitación y de respuesta y la frecuente sensación de no poder afrontarlos.</a:t>
            </a:r>
            <a:endParaRPr lang="es-CR" sz="1800" b="0" strike="noStrike" spc="-1" dirty="0">
              <a:latin typeface="Arial"/>
            </a:endParaRPr>
          </a:p>
          <a:p>
            <a:pPr algn="just">
              <a:lnSpc>
                <a:spcPct val="100000"/>
              </a:lnSpc>
              <a:tabLst>
                <a:tab pos="408240" algn="l"/>
              </a:tabLst>
            </a:pPr>
            <a:endParaRPr lang="es-CR" sz="1800" b="0" strike="noStrike" spc="-1" dirty="0">
              <a:latin typeface="Arial"/>
            </a:endParaRPr>
          </a:p>
          <a:p>
            <a:pPr algn="just">
              <a:lnSpc>
                <a:spcPct val="100000"/>
              </a:lnSpc>
              <a:tabLst>
                <a:tab pos="408240" algn="l"/>
              </a:tabLst>
            </a:pPr>
            <a:endParaRPr lang="es-CR" sz="1800" b="0" strike="noStrike" spc="-1" dirty="0">
              <a:latin typeface="Arial"/>
            </a:endParaRPr>
          </a:p>
        </p:txBody>
      </p:sp>
      <p:pic>
        <p:nvPicPr>
          <p:cNvPr id="229" name="Imagen 228"/>
          <p:cNvPicPr/>
          <p:nvPr/>
        </p:nvPicPr>
        <p:blipFill>
          <a:blip r:embed="rId2"/>
          <a:stretch/>
        </p:blipFill>
        <p:spPr>
          <a:xfrm>
            <a:off x="496440" y="2688840"/>
            <a:ext cx="3823200" cy="1810800"/>
          </a:xfrm>
          <a:prstGeom prst="rect">
            <a:avLst/>
          </a:prstGeom>
          <a:ln w="0">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 name="TÍTULO PRINCIPAL_3"/>
          <p:cNvSpPr/>
          <p:nvPr/>
        </p:nvSpPr>
        <p:spPr>
          <a:xfrm>
            <a:off x="1022760" y="720000"/>
            <a:ext cx="6536880" cy="385560"/>
          </a:xfrm>
          <a:prstGeom prst="rect">
            <a:avLst/>
          </a:prstGeom>
          <a:noFill/>
          <a:ln w="12600">
            <a:noFill/>
          </a:ln>
        </p:spPr>
        <p:style>
          <a:lnRef idx="0">
            <a:scrgbClr r="0" g="0" b="0"/>
          </a:lnRef>
          <a:fillRef idx="0">
            <a:scrgbClr r="0" g="0" b="0"/>
          </a:fillRef>
          <a:effectRef idx="0">
            <a:scrgbClr r="0" g="0" b="0"/>
          </a:effectRef>
          <a:fontRef idx="minor"/>
        </p:style>
        <p:txBody>
          <a:bodyPr lIns="25560" tIns="25560" rIns="25560" bIns="25560" anchor="ctr">
            <a:spAutoFit/>
          </a:bodyPr>
          <a:lstStyle/>
          <a:p>
            <a:pPr algn="just">
              <a:lnSpc>
                <a:spcPct val="100000"/>
              </a:lnSpc>
              <a:tabLst>
                <a:tab pos="0" algn="l"/>
              </a:tabLst>
            </a:pPr>
            <a:r>
              <a:rPr lang="es-CR" sz="2200" b="1" strike="noStrike" spc="-1">
                <a:solidFill>
                  <a:srgbClr val="053052"/>
                </a:solidFill>
                <a:latin typeface="Montserrat-Medium"/>
                <a:ea typeface="Montserrat-Medium"/>
              </a:rPr>
              <a:t>Estrés laboral</a:t>
            </a:r>
            <a:endParaRPr lang="es-CR" sz="2200" b="0" strike="noStrike" spc="-1">
              <a:latin typeface="Arial"/>
            </a:endParaRPr>
          </a:p>
        </p:txBody>
      </p:sp>
      <p:sp>
        <p:nvSpPr>
          <p:cNvPr id="231" name="CuadroTexto 1_6"/>
          <p:cNvSpPr/>
          <p:nvPr/>
        </p:nvSpPr>
        <p:spPr>
          <a:xfrm>
            <a:off x="1649160" y="1979640"/>
            <a:ext cx="96120" cy="557640"/>
          </a:xfrm>
          <a:prstGeom prst="rect">
            <a:avLst/>
          </a:prstGeom>
          <a:noFill/>
          <a:ln w="12600">
            <a:noFill/>
          </a:ln>
        </p:spPr>
        <p:style>
          <a:lnRef idx="0">
            <a:scrgbClr r="0" g="0" b="0"/>
          </a:lnRef>
          <a:fillRef idx="0">
            <a:scrgbClr r="0" g="0" b="0"/>
          </a:fillRef>
          <a:effectRef idx="0">
            <a:scrgbClr r="0" g="0" b="0"/>
          </a:effectRef>
          <a:fontRef idx="minor"/>
        </p:style>
      </p:sp>
      <p:sp>
        <p:nvSpPr>
          <p:cNvPr id="232" name="CuadroTexto 2_5"/>
          <p:cNvSpPr/>
          <p:nvPr/>
        </p:nvSpPr>
        <p:spPr>
          <a:xfrm>
            <a:off x="1080000" y="1620000"/>
            <a:ext cx="8714880" cy="4691880"/>
          </a:xfrm>
          <a:prstGeom prst="rect">
            <a:avLst/>
          </a:prstGeom>
          <a:noFill/>
          <a:ln w="12600">
            <a:noFill/>
          </a:ln>
        </p:spPr>
        <p:style>
          <a:lnRef idx="0">
            <a:scrgbClr r="0" g="0" b="0"/>
          </a:lnRef>
          <a:fillRef idx="0">
            <a:scrgbClr r="0" g="0" b="0"/>
          </a:fillRef>
          <a:effectRef idx="0">
            <a:scrgbClr r="0" g="0" b="0"/>
          </a:effectRef>
          <a:fontRef idx="minor"/>
        </p:style>
        <p:txBody>
          <a:bodyPr lIns="25560" tIns="25560" rIns="25560" bIns="25560" anchor="ctr">
            <a:spAutoFit/>
          </a:bodyPr>
          <a:lstStyle/>
          <a:p>
            <a:pPr algn="just">
              <a:lnSpc>
                <a:spcPct val="100000"/>
              </a:lnSpc>
              <a:spcBef>
                <a:spcPts val="320"/>
              </a:spcBef>
              <a:spcAft>
                <a:spcPts val="1001"/>
              </a:spcAft>
              <a:tabLst>
                <a:tab pos="0" algn="l"/>
              </a:tabLst>
            </a:pPr>
            <a:r>
              <a:rPr lang="es-CR" sz="1600" b="0" strike="noStrike" spc="-1">
                <a:solidFill>
                  <a:srgbClr val="000000"/>
                </a:solidFill>
                <a:latin typeface="Times New Roman"/>
                <a:ea typeface="Calibri"/>
              </a:rPr>
              <a:t>Empleado que tiene 24 años de trabajar en el Ministerio de Seguridad Pública:</a:t>
            </a:r>
            <a:endParaRPr lang="es-CR" sz="1600" b="0" strike="noStrike" spc="-1">
              <a:latin typeface="Arial"/>
            </a:endParaRPr>
          </a:p>
          <a:p>
            <a:pPr marL="360000" algn="just">
              <a:lnSpc>
                <a:spcPct val="100000"/>
              </a:lnSpc>
              <a:spcBef>
                <a:spcPts val="320"/>
              </a:spcBef>
              <a:spcAft>
                <a:spcPts val="1001"/>
              </a:spcAft>
              <a:tabLst>
                <a:tab pos="0" algn="l"/>
              </a:tabLst>
            </a:pPr>
            <a:r>
              <a:rPr lang="es-CR" sz="1600" b="0" strike="noStrike" spc="-1">
                <a:solidFill>
                  <a:srgbClr val="000000"/>
                </a:solidFill>
                <a:latin typeface="Times New Roman"/>
                <a:ea typeface="Calibri"/>
              </a:rPr>
              <a:t>“</a:t>
            </a:r>
            <a:r>
              <a:rPr lang="es-CR" sz="1600" b="0" strike="noStrike" spc="-1">
                <a:solidFill>
                  <a:srgbClr val="000000"/>
                </a:solidFill>
                <a:latin typeface="Times New Roman"/>
                <a:ea typeface="Times New Roman"/>
              </a:rPr>
              <a:t>Asegura </a:t>
            </a:r>
            <a:r>
              <a:rPr lang="es-CR" sz="1600" b="0" i="1" strike="noStrike" spc="-1">
                <a:solidFill>
                  <a:srgbClr val="000000"/>
                </a:solidFill>
                <a:latin typeface="Times New Roman"/>
                <a:ea typeface="Times New Roman"/>
              </a:rPr>
              <a:t>que todo ello le ha generado a través de los años un alto nivel de estrés y problemas de índole psicológica, de manera que su salud se ha visto afectada.</a:t>
            </a:r>
            <a:r>
              <a:rPr lang="en-US" sz="1600" b="0" strike="noStrike" spc="-1">
                <a:solidFill>
                  <a:srgbClr val="000000"/>
                </a:solidFill>
                <a:latin typeface="Times New Roman"/>
                <a:ea typeface="Times New Roman"/>
              </a:rPr>
              <a:t> (...)</a:t>
            </a:r>
            <a:r>
              <a:rPr lang="es-CR" sz="1600" b="0" i="1" strike="noStrike" spc="-1">
                <a:solidFill>
                  <a:srgbClr val="000000"/>
                </a:solidFill>
                <a:latin typeface="Times New Roman"/>
                <a:ea typeface="Times New Roman"/>
              </a:rPr>
              <a:t> estima que el accidente vascular cerebral por ruptura del aneurisma fue consecuencia de sus labores como guardia civil. </a:t>
            </a:r>
            <a:endParaRPr lang="es-CR" sz="1600" b="0" strike="noStrike" spc="-1">
              <a:latin typeface="Arial"/>
            </a:endParaRPr>
          </a:p>
          <a:p>
            <a:pPr marL="360000" algn="just">
              <a:lnSpc>
                <a:spcPct val="100000"/>
              </a:lnSpc>
              <a:spcBef>
                <a:spcPts val="320"/>
              </a:spcBef>
              <a:spcAft>
                <a:spcPts val="1001"/>
              </a:spcAft>
              <a:tabLst>
                <a:tab pos="0" algn="l"/>
              </a:tabLst>
            </a:pPr>
            <a:r>
              <a:rPr lang="es-CR" sz="1600" b="0" i="1" strike="noStrike" spc="-1">
                <a:solidFill>
                  <a:srgbClr val="000000"/>
                </a:solidFill>
                <a:latin typeface="Times New Roman"/>
                <a:ea typeface="Times New Roman"/>
              </a:rPr>
              <a:t>En este asunto, el Consejo Médico Forense indicó que sí pudo existir una relación causal entre las labores referidas y el problema de salud que sufrió el actor. Luego, se debe tomar en consideración el tipo de labores que el demandante desempeñaba (policía) las cuales estaban asociadas con altos niveles de estrés, y tomando en cuenta las circunstancias en que se agravó su estado de salud (abriendo paso a una ambulancia que transportaba a un enfermo grave), se debe resolver a favor del accionante.</a:t>
            </a:r>
            <a:endParaRPr lang="es-CR" sz="1600" b="0" strike="noStrike" spc="-1">
              <a:latin typeface="Arial"/>
            </a:endParaRPr>
          </a:p>
          <a:p>
            <a:pPr marL="360000" algn="just">
              <a:lnSpc>
                <a:spcPct val="100000"/>
              </a:lnSpc>
              <a:spcBef>
                <a:spcPts val="320"/>
              </a:spcBef>
              <a:spcAft>
                <a:spcPts val="1001"/>
              </a:spcAft>
              <a:tabLst>
                <a:tab pos="0" algn="l"/>
              </a:tabLst>
            </a:pPr>
            <a:r>
              <a:rPr lang="es-CR" sz="1600" b="0" i="1" strike="noStrike" spc="-1">
                <a:solidFill>
                  <a:srgbClr val="000000"/>
                </a:solidFill>
                <a:latin typeface="Times New Roman"/>
                <a:ea typeface="Times New Roman"/>
              </a:rPr>
              <a:t>Así, en vista de que no consta en autos ningún otro elemento probatorio que contradiga la prueba pericial examinada y de conformidad con las circunstancias analizadas, la Sala concluye que efectivamente existió una relación causal entre el daño o enfermedad que aqueja el actor y las funciones que desempeñaba con ocasión de su puesto, riesgo que, consecuentemente, debe ser indemnizado por la institución aseguradora.” </a:t>
            </a:r>
            <a:r>
              <a:rPr lang="es-CR" sz="1600" b="1" strike="noStrike" spc="-1">
                <a:solidFill>
                  <a:srgbClr val="000000"/>
                </a:solidFill>
                <a:latin typeface="Times New Roman"/>
                <a:ea typeface="Times New Roman"/>
              </a:rPr>
              <a:t>SALA SEGUNDA DE LA CORTE SUPREMA DE JUSTICIA, Res: 2009-000382</a:t>
            </a:r>
            <a:r>
              <a:rPr lang="es-CR" sz="1600" b="0" strike="noStrike" spc="-1">
                <a:solidFill>
                  <a:srgbClr val="000000"/>
                </a:solidFill>
                <a:latin typeface="Times New Roman"/>
                <a:ea typeface="Times New Roman"/>
              </a:rPr>
              <a:t>, San José, a las diez horas cuarenta y cinco minutos del ocho de mayo de dos mil nueve.</a:t>
            </a:r>
            <a:endParaRPr lang="es-CR" sz="1600" b="0" strike="noStrike" spc="-1">
              <a:latin typeface="Aria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2173</Words>
  <Application>Microsoft Office PowerPoint</Application>
  <PresentationFormat>Panorámica</PresentationFormat>
  <Paragraphs>97</Paragraphs>
  <Slides>19</Slides>
  <Notes>1</Notes>
  <HiddenSlides>0</HiddenSlides>
  <MMClips>0</MMClips>
  <ScaleCrop>false</ScaleCrop>
  <HeadingPairs>
    <vt:vector size="6" baseType="variant">
      <vt:variant>
        <vt:lpstr>Fuentes usadas</vt:lpstr>
      </vt:variant>
      <vt:variant>
        <vt:i4>7</vt:i4>
      </vt:variant>
      <vt:variant>
        <vt:lpstr>Tema</vt:lpstr>
      </vt:variant>
      <vt:variant>
        <vt:i4>5</vt:i4>
      </vt:variant>
      <vt:variant>
        <vt:lpstr>Títulos de diapositiva</vt:lpstr>
      </vt:variant>
      <vt:variant>
        <vt:i4>19</vt:i4>
      </vt:variant>
    </vt:vector>
  </HeadingPairs>
  <TitlesOfParts>
    <vt:vector size="31" baseType="lpstr">
      <vt:lpstr>Arial</vt:lpstr>
      <vt:lpstr>Calibri</vt:lpstr>
      <vt:lpstr>Montserrat Light</vt:lpstr>
      <vt:lpstr>Montserrat-Medium</vt:lpstr>
      <vt:lpstr>Symbol</vt:lpstr>
      <vt:lpstr>Times New Roman</vt:lpstr>
      <vt:lpstr>Wingdings</vt:lpstr>
      <vt:lpstr>Office Theme</vt:lpstr>
      <vt:lpstr>Office Theme</vt:lpstr>
      <vt:lpstr>Office Theme</vt:lpstr>
      <vt:lpstr>Office Theme</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subject/>
  <dc:creator>Gabriel Espinoza</dc:creator>
  <dc:description/>
  <cp:lastModifiedBy>Nury Sanchez Aragonés</cp:lastModifiedBy>
  <cp:revision>40</cp:revision>
  <dcterms:created xsi:type="dcterms:W3CDTF">2021-01-15T16:20:09Z</dcterms:created>
  <dcterms:modified xsi:type="dcterms:W3CDTF">2022-10-25T17:52:08Z</dcterms:modified>
  <dc:language>es-CR</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otes">
    <vt:r8>7</vt:r8>
  </property>
  <property fmtid="{D5CDD505-2E9C-101B-9397-08002B2CF9AE}" pid="3" name="PresentationFormat">
    <vt:lpwstr>Panorámica</vt:lpwstr>
  </property>
  <property fmtid="{D5CDD505-2E9C-101B-9397-08002B2CF9AE}" pid="4" name="Slides">
    <vt:r8>25</vt:r8>
  </property>
</Properties>
</file>