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58" r:id="rId5"/>
    <p:sldId id="316" r:id="rId6"/>
    <p:sldId id="317" r:id="rId7"/>
    <p:sldId id="302" r:id="rId8"/>
    <p:sldId id="297" r:id="rId9"/>
    <p:sldId id="303" r:id="rId10"/>
    <p:sldId id="304" r:id="rId11"/>
    <p:sldId id="315" r:id="rId12"/>
    <p:sldId id="278" r:id="rId13"/>
    <p:sldId id="279" r:id="rId14"/>
    <p:sldId id="269" r:id="rId15"/>
    <p:sldId id="319" r:id="rId16"/>
    <p:sldId id="318" r:id="rId17"/>
    <p:sldId id="280" r:id="rId18"/>
    <p:sldId id="268" r:id="rId19"/>
    <p:sldId id="281" r:id="rId20"/>
    <p:sldId id="282" r:id="rId21"/>
    <p:sldId id="259" r:id="rId22"/>
    <p:sldId id="291" r:id="rId23"/>
    <p:sldId id="320" r:id="rId24"/>
    <p:sldId id="321" r:id="rId25"/>
    <p:sldId id="323" r:id="rId26"/>
    <p:sldId id="322" r:id="rId27"/>
    <p:sldId id="324" r:id="rId28"/>
    <p:sldId id="276" r:id="rId29"/>
    <p:sldId id="326" r:id="rId30"/>
    <p:sldId id="325" r:id="rId31"/>
    <p:sldId id="285" r:id="rId32"/>
    <p:sldId id="275" r:id="rId33"/>
    <p:sldId id="286" r:id="rId34"/>
    <p:sldId id="277" r:id="rId35"/>
    <p:sldId id="314" r:id="rId36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720D28-E968-4925-9DAC-0D6EE1A12F1E}" v="18" dt="2023-08-22T14:29:27.681"/>
    <p1510:client id="{5EADD5B2-0219-4920-A24B-172D712F75EF}" v="217" dt="2023-08-22T14:41:07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B8B5-ED93-4E93-9D54-A1076587BEB7}" type="datetimeFigureOut">
              <a:rPr lang="es-CR" smtClean="0"/>
              <a:t>11/10/2023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BBB38-276B-453F-ACF6-02F4DDEDEC2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5102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B8B5-ED93-4E93-9D54-A1076587BEB7}" type="datetimeFigureOut">
              <a:rPr lang="es-CR" smtClean="0"/>
              <a:t>11/10/2023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BBB38-276B-453F-ACF6-02F4DDEDEC2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55035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B8B5-ED93-4E93-9D54-A1076587BEB7}" type="datetimeFigureOut">
              <a:rPr lang="es-CR" smtClean="0"/>
              <a:t>11/10/2023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BBB38-276B-453F-ACF6-02F4DDEDEC2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56743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B8B5-ED93-4E93-9D54-A1076587BEB7}" type="datetimeFigureOut">
              <a:rPr lang="es-CR" smtClean="0"/>
              <a:t>11/10/2023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BBB38-276B-453F-ACF6-02F4DDEDEC2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470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B8B5-ED93-4E93-9D54-A1076587BEB7}" type="datetimeFigureOut">
              <a:rPr lang="es-CR" smtClean="0"/>
              <a:t>11/10/2023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BBB38-276B-453F-ACF6-02F4DDEDEC2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77298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B8B5-ED93-4E93-9D54-A1076587BEB7}" type="datetimeFigureOut">
              <a:rPr lang="es-CR" smtClean="0"/>
              <a:t>11/10/2023</a:t>
            </a:fld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BBB38-276B-453F-ACF6-02F4DDEDEC2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0151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B8B5-ED93-4E93-9D54-A1076587BEB7}" type="datetimeFigureOut">
              <a:rPr lang="es-CR" smtClean="0"/>
              <a:t>11/10/2023</a:t>
            </a:fld>
            <a:endParaRPr lang="es-C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BBB38-276B-453F-ACF6-02F4DDEDEC2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234926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B8B5-ED93-4E93-9D54-A1076587BEB7}" type="datetimeFigureOut">
              <a:rPr lang="es-CR" smtClean="0"/>
              <a:t>11/10/2023</a:t>
            </a:fld>
            <a:endParaRPr lang="es-C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BBB38-276B-453F-ACF6-02F4DDEDEC2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15182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B8B5-ED93-4E93-9D54-A1076587BEB7}" type="datetimeFigureOut">
              <a:rPr lang="es-CR" smtClean="0"/>
              <a:t>11/10/2023</a:t>
            </a:fld>
            <a:endParaRPr lang="es-C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BBB38-276B-453F-ACF6-02F4DDEDEC2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8396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B8B5-ED93-4E93-9D54-A1076587BEB7}" type="datetimeFigureOut">
              <a:rPr lang="es-CR" smtClean="0"/>
              <a:t>11/10/2023</a:t>
            </a:fld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BBB38-276B-453F-ACF6-02F4DDEDEC2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88890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B8B5-ED93-4E93-9D54-A1076587BEB7}" type="datetimeFigureOut">
              <a:rPr lang="es-CR" smtClean="0"/>
              <a:t>11/10/2023</a:t>
            </a:fld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BBB38-276B-453F-ACF6-02F4DDEDEC2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91179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CB8B5-ED93-4E93-9D54-A1076587BEB7}" type="datetimeFigureOut">
              <a:rPr lang="es-CR" smtClean="0"/>
              <a:t>11/10/2023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BBB38-276B-453F-ACF6-02F4DDEDEC2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5533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hyperlink" Target="http://biciplan.com/blog/wp-content/uploads/2014/04/mantenimiento.jpg" TargetMode="Externa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 bwMode="auto">
          <a:xfrm>
            <a:off x="2142308" y="341745"/>
            <a:ext cx="89785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>
            <a:defPPr>
              <a:defRPr lang="es-CR"/>
            </a:defPPr>
            <a:lvl1pPr algn="ctr">
              <a:spcBef>
                <a:spcPct val="50000"/>
              </a:spcBef>
              <a:defRPr sz="3200" b="1">
                <a:latin typeface="Century Gothic" panose="020B0502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s-CR" sz="3600" dirty="0"/>
              <a:t>Consejo de Seguridad Vial (COSEVI)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458816" y="2595417"/>
            <a:ext cx="980954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>
            <a:defPPr>
              <a:defRPr lang="es-CR"/>
            </a:defPPr>
            <a:lvl1pPr algn="ctr">
              <a:spcBef>
                <a:spcPct val="50000"/>
              </a:spcBef>
              <a:defRPr sz="4800" b="1">
                <a:latin typeface="Century Gothic" panose="020B0502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sz="6000" dirty="0">
                <a:solidFill>
                  <a:schemeClr val="accent4">
                    <a:lumMod val="75000"/>
                  </a:schemeClr>
                </a:solidFill>
              </a:rPr>
              <a:t>Taller de Seguridad Vial en las rutas escolares</a:t>
            </a:r>
            <a:endParaRPr lang="es-CR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60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082010" y="1362053"/>
            <a:ext cx="4071993" cy="535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CR" sz="3200" b="1"/>
              <a:t>c) Señales luminosas</a:t>
            </a:r>
          </a:p>
        </p:txBody>
      </p:sp>
      <p:pic>
        <p:nvPicPr>
          <p:cNvPr id="13" name="Picture 151547"/>
          <p:cNvPicPr/>
          <p:nvPr/>
        </p:nvPicPr>
        <p:blipFill>
          <a:blip r:embed="rId3"/>
          <a:stretch>
            <a:fillRect/>
          </a:stretch>
        </p:blipFill>
        <p:spPr>
          <a:xfrm>
            <a:off x="1235475" y="2114902"/>
            <a:ext cx="2142490" cy="93218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809199" y="4196580"/>
            <a:ext cx="3818753" cy="535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CR" sz="3200" b="1"/>
              <a:t>e) Señales manuales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366564" y="1340978"/>
            <a:ext cx="3484029" cy="535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CR" sz="3200" b="1"/>
              <a:t>d) Señales sonoras</a:t>
            </a:r>
          </a:p>
        </p:txBody>
      </p:sp>
      <p:pic>
        <p:nvPicPr>
          <p:cNvPr id="16" name="Imagen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71" y="2281525"/>
            <a:ext cx="1694897" cy="84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241" y="2270745"/>
            <a:ext cx="1034220" cy="687083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965" y="4884072"/>
            <a:ext cx="234061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8658" y="4884088"/>
            <a:ext cx="1479294" cy="99058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6052" y="1918762"/>
            <a:ext cx="1223963" cy="156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81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40925" y="199662"/>
            <a:ext cx="498783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b="1" dirty="0"/>
              <a:t>Factor Humano</a:t>
            </a:r>
            <a:endParaRPr lang="es-CR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8224120" y="2045789"/>
            <a:ext cx="3931920" cy="480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MX" dirty="0"/>
              <a:t>Peatón</a:t>
            </a:r>
            <a:endParaRPr lang="es-CR" dirty="0"/>
          </a:p>
        </p:txBody>
      </p:sp>
      <p:sp>
        <p:nvSpPr>
          <p:cNvPr id="6" name="CuadroTexto 5"/>
          <p:cNvSpPr txBox="1"/>
          <p:nvPr/>
        </p:nvSpPr>
        <p:spPr>
          <a:xfrm>
            <a:off x="3931920" y="1990405"/>
            <a:ext cx="3931920" cy="480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MX" dirty="0"/>
              <a:t>Pasajero</a:t>
            </a:r>
            <a:endParaRPr lang="es-CR" dirty="0"/>
          </a:p>
        </p:txBody>
      </p:sp>
      <p:sp>
        <p:nvSpPr>
          <p:cNvPr id="7" name="CuadroTexto 6"/>
          <p:cNvSpPr txBox="1"/>
          <p:nvPr/>
        </p:nvSpPr>
        <p:spPr>
          <a:xfrm>
            <a:off x="0" y="1954583"/>
            <a:ext cx="3931920" cy="480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MX" dirty="0"/>
              <a:t>Conductor</a:t>
            </a:r>
            <a:endParaRPr lang="es-CR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93" y="2525920"/>
            <a:ext cx="2584133" cy="29348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440" y="2935716"/>
            <a:ext cx="3433280" cy="252507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320" y="2959386"/>
            <a:ext cx="3740047" cy="25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34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301261" y="1657502"/>
            <a:ext cx="8187091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MX" sz="2400" dirty="0">
                <a:ea typeface="+mj-ea"/>
                <a:cs typeface="+mj-cs"/>
              </a:rPr>
              <a:t>Caminar por la acera, o al lado izquierdo, cerca de la orilla, frente a los vehículos</a:t>
            </a:r>
            <a:r>
              <a:rPr lang="es-CR" sz="2400" dirty="0">
                <a:ea typeface="+mj-ea"/>
                <a:cs typeface="+mj-cs"/>
              </a:rPr>
              <a:t>.</a:t>
            </a:r>
            <a:endParaRPr lang="es-MX" sz="2400" dirty="0">
              <a:ea typeface="+mj-ea"/>
              <a:cs typeface="+mj-cs"/>
            </a:endParaRPr>
          </a:p>
        </p:txBody>
      </p:sp>
      <p:pic>
        <p:nvPicPr>
          <p:cNvPr id="1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98" y="2341498"/>
            <a:ext cx="4474370" cy="324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echa derecha 11"/>
          <p:cNvSpPr/>
          <p:nvPr/>
        </p:nvSpPr>
        <p:spPr>
          <a:xfrm flipH="1">
            <a:off x="8363901" y="4193139"/>
            <a:ext cx="478258" cy="2900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49" y="2414632"/>
            <a:ext cx="4493570" cy="3365314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060809" y="351740"/>
            <a:ext cx="9246195" cy="667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/>
              <a:t>Reglas Básicas para el Peatón</a:t>
            </a:r>
            <a:endParaRPr lang="es-CR" b="1"/>
          </a:p>
        </p:txBody>
      </p:sp>
    </p:spTree>
    <p:extLst>
      <p:ext uri="{BB962C8B-B14F-4D97-AF65-F5344CB8AC3E}">
        <p14:creationId xmlns:p14="http://schemas.microsoft.com/office/powerpoint/2010/main" val="1412448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576473" y="1412071"/>
            <a:ext cx="7167890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MX" sz="2400" dirty="0">
                <a:ea typeface="+mj-ea"/>
                <a:cs typeface="+mj-cs"/>
              </a:rPr>
              <a:t>Si va en grupo caminar por la orilla uno detrás del otro</a:t>
            </a:r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64" y="2331105"/>
            <a:ext cx="4866111" cy="358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3060809" y="351740"/>
            <a:ext cx="9246195" cy="6675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 b="1"/>
              <a:t>Reglas Básicas para el Peatón</a:t>
            </a:r>
            <a:endParaRPr lang="es-CR" b="1"/>
          </a:p>
        </p:txBody>
      </p:sp>
    </p:spTree>
    <p:extLst>
      <p:ext uri="{BB962C8B-B14F-4D97-AF65-F5344CB8AC3E}">
        <p14:creationId xmlns:p14="http://schemas.microsoft.com/office/powerpoint/2010/main" val="3192782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193224" y="1595860"/>
            <a:ext cx="6592599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MX" sz="2400" dirty="0">
                <a:ea typeface="+mj-ea"/>
                <a:cs typeface="+mj-cs"/>
              </a:rPr>
              <a:t>Utilizar ropa clara o dispositivos </a:t>
            </a:r>
            <a:r>
              <a:rPr lang="es-MX" sz="2400" dirty="0" err="1">
                <a:ea typeface="+mj-ea"/>
                <a:cs typeface="+mj-cs"/>
              </a:rPr>
              <a:t>retroreflectivos</a:t>
            </a:r>
            <a:endParaRPr lang="es-MX" sz="2400" dirty="0">
              <a:ea typeface="+mj-ea"/>
              <a:cs typeface="+mj-cs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MX" sz="2400" dirty="0">
                <a:ea typeface="+mj-ea"/>
                <a:cs typeface="+mj-cs"/>
              </a:rPr>
              <a:t> </a:t>
            </a:r>
            <a:endParaRPr lang="es-CR" sz="2400" dirty="0">
              <a:ea typeface="+mj-ea"/>
              <a:cs typeface="+mj-cs"/>
            </a:endParaRPr>
          </a:p>
        </p:txBody>
      </p:sp>
      <p:pic>
        <p:nvPicPr>
          <p:cNvPr id="1026" name="Picture 2" descr="Win Your Case with Los Angeles Pedestrian Accident Attorn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46" y="2546052"/>
            <a:ext cx="4943606" cy="341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816" y="2685389"/>
            <a:ext cx="1976007" cy="3390658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060809" y="351740"/>
            <a:ext cx="9246195" cy="6675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 b="1"/>
              <a:t>Reglas Básicas para el Peatón</a:t>
            </a:r>
            <a:endParaRPr lang="es-CR" b="1"/>
          </a:p>
        </p:txBody>
      </p:sp>
    </p:spTree>
    <p:extLst>
      <p:ext uri="{BB962C8B-B14F-4D97-AF65-F5344CB8AC3E}">
        <p14:creationId xmlns:p14="http://schemas.microsoft.com/office/powerpoint/2010/main" val="971477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55498" y="1828287"/>
            <a:ext cx="2882625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MX" sz="2400" dirty="0">
                <a:ea typeface="+mj-ea"/>
                <a:cs typeface="+mj-cs"/>
              </a:rPr>
              <a:t>No jugar en las vías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MX" sz="2400" dirty="0">
                <a:ea typeface="+mj-ea"/>
                <a:cs typeface="+mj-cs"/>
              </a:rPr>
              <a:t> </a:t>
            </a:r>
            <a:endParaRPr lang="es-CR" sz="2400" dirty="0">
              <a:ea typeface="+mj-ea"/>
              <a:cs typeface="+mj-cs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060809" y="351740"/>
            <a:ext cx="9246195" cy="6675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 b="1"/>
              <a:t>Reglas Básicas para el Peatón</a:t>
            </a:r>
            <a:endParaRPr lang="es-CR" b="1"/>
          </a:p>
        </p:txBody>
      </p:sp>
      <p:sp>
        <p:nvSpPr>
          <p:cNvPr id="6" name="Rectángulo 5"/>
          <p:cNvSpPr/>
          <p:nvPr/>
        </p:nvSpPr>
        <p:spPr>
          <a:xfrm>
            <a:off x="5986520" y="1698977"/>
            <a:ext cx="4089862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MX" sz="2400" dirty="0">
                <a:ea typeface="+mj-ea"/>
                <a:cs typeface="+mj-cs"/>
              </a:rPr>
              <a:t>No utilizar celular ni audífonos al caminar en las vías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MX" sz="2400" dirty="0">
                <a:ea typeface="+mj-ea"/>
                <a:cs typeface="+mj-cs"/>
              </a:rPr>
              <a:t> </a:t>
            </a:r>
            <a:endParaRPr lang="es-CR" sz="2400" dirty="0">
              <a:ea typeface="+mj-ea"/>
              <a:cs typeface="+mj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26" y="2594692"/>
            <a:ext cx="3281363" cy="26390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221" y="2594692"/>
            <a:ext cx="3200460" cy="321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36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1311564" y="1581304"/>
            <a:ext cx="9749905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dirty="0">
                <a:ea typeface="+mj-ea"/>
                <a:cs typeface="+mj-cs"/>
              </a:rPr>
              <a:t>No cruzar la calle por delante o detrás de un autobús o vehículo estacionado</a:t>
            </a:r>
          </a:p>
        </p:txBody>
      </p:sp>
      <p:pic>
        <p:nvPicPr>
          <p:cNvPr id="2" name="Picture 2" descr="Las paradas de autobús y el riesgo de atropello - Circula Segu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87" y="2512653"/>
            <a:ext cx="5109122" cy="326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ponsabilidad del peatón por cruzar incorrectamente | Comercio y Justi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582" y="2512653"/>
            <a:ext cx="5463959" cy="326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3060809" y="351740"/>
            <a:ext cx="9246195" cy="6675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 b="1"/>
              <a:t>Reglas Básicas para el Peatón</a:t>
            </a:r>
            <a:endParaRPr lang="es-CR" b="1"/>
          </a:p>
        </p:txBody>
      </p:sp>
    </p:spTree>
    <p:extLst>
      <p:ext uri="{BB962C8B-B14F-4D97-AF65-F5344CB8AC3E}">
        <p14:creationId xmlns:p14="http://schemas.microsoft.com/office/powerpoint/2010/main" val="1807590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2636981" y="380577"/>
            <a:ext cx="8825345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MX" sz="4400" b="1" dirty="0">
                <a:latin typeface="+mj-lt"/>
                <a:ea typeface="+mj-ea"/>
                <a:cs typeface="+mj-cs"/>
              </a:rPr>
              <a:t>Forma Correcta de Cruzar la Carretera</a:t>
            </a:r>
            <a:endParaRPr lang="es-CR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27331" y="2039821"/>
            <a:ext cx="9646920" cy="408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R"/>
            </a:defPPr>
            <a:lvl1pPr algn="just">
              <a:lnSpc>
                <a:spcPct val="90000"/>
              </a:lnSpc>
              <a:spcBef>
                <a:spcPct val="0"/>
              </a:spcBef>
              <a:defRPr sz="2400">
                <a:ea typeface="+mj-ea"/>
                <a:cs typeface="+mj-cs"/>
              </a:defRPr>
            </a:lvl1pPr>
          </a:lstStyle>
          <a:p>
            <a:r>
              <a:rPr lang="es-MX" dirty="0"/>
              <a:t>Detenerse en la orilla de la acera.</a:t>
            </a:r>
          </a:p>
          <a:p>
            <a:endParaRPr lang="es-MX" dirty="0"/>
          </a:p>
          <a:p>
            <a:r>
              <a:rPr lang="es-MX" dirty="0"/>
              <a:t>Calcular la distancia y velocidad a que vienen los vehículos en ambos sentidos de la vía.</a:t>
            </a:r>
          </a:p>
          <a:p>
            <a:endParaRPr lang="es-MX" dirty="0"/>
          </a:p>
          <a:p>
            <a:r>
              <a:rPr lang="es-MX" dirty="0"/>
              <a:t>Comprobar que se tiene visibilidad suficiente </a:t>
            </a:r>
          </a:p>
          <a:p>
            <a:endParaRPr lang="es-MX" dirty="0"/>
          </a:p>
          <a:p>
            <a:r>
              <a:rPr lang="es-MX" dirty="0"/>
              <a:t>Mirar Izquierda, derecha, y nuevamente a la izquierda.</a:t>
            </a:r>
          </a:p>
          <a:p>
            <a:endParaRPr lang="es-MX" dirty="0"/>
          </a:p>
          <a:p>
            <a:r>
              <a:rPr lang="es-MX" dirty="0"/>
              <a:t>Cruzar en línea recta y sin correr</a:t>
            </a:r>
          </a:p>
          <a:p>
            <a:endParaRPr lang="es-MX" dirty="0"/>
          </a:p>
          <a:p>
            <a:endParaRPr lang="es-C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916" y="3285212"/>
            <a:ext cx="3708410" cy="213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60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799" y="2124752"/>
            <a:ext cx="5353442" cy="356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56" y="2052626"/>
            <a:ext cx="4798573" cy="319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6558259" y="5686435"/>
            <a:ext cx="2636363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dirty="0">
                <a:ea typeface="+mj-ea"/>
                <a:cs typeface="+mj-cs"/>
              </a:rPr>
              <a:t>Puentes peatonales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934233" y="5459571"/>
            <a:ext cx="1937069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dirty="0">
                <a:ea typeface="+mj-ea"/>
                <a:cs typeface="+mj-cs"/>
              </a:rPr>
              <a:t>Paso peatonal</a:t>
            </a:r>
          </a:p>
        </p:txBody>
      </p:sp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3391736" y="360449"/>
            <a:ext cx="6431534" cy="6675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 b="1"/>
              <a:t>Zonas Seguras para cruzar</a:t>
            </a:r>
            <a:endParaRPr lang="es-CR" b="1"/>
          </a:p>
        </p:txBody>
      </p:sp>
    </p:spTree>
    <p:extLst>
      <p:ext uri="{BB962C8B-B14F-4D97-AF65-F5344CB8AC3E}">
        <p14:creationId xmlns:p14="http://schemas.microsoft.com/office/powerpoint/2010/main" val="4231326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5282269" y="3439053"/>
            <a:ext cx="1453860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dirty="0">
                <a:ea typeface="+mj-ea"/>
                <a:cs typeface="+mj-cs"/>
              </a:rPr>
              <a:t>Semáforo </a:t>
            </a:r>
          </a:p>
        </p:txBody>
      </p:sp>
      <p:pic>
        <p:nvPicPr>
          <p:cNvPr id="2050" name="Picture 2" descr="Cruzar un semáforo en rojo costará 157.000 pes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16" y="2124939"/>
            <a:ext cx="3987702" cy="440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43" y="4330865"/>
            <a:ext cx="617131" cy="1883368"/>
          </a:xfrm>
          <a:prstGeom prst="rect">
            <a:avLst/>
          </a:prstGeom>
        </p:spPr>
      </p:pic>
      <p:pic>
        <p:nvPicPr>
          <p:cNvPr id="2052" name="Picture 4" descr="Peatones prefieren semáforo a puent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969" y="2124939"/>
            <a:ext cx="4163089" cy="35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969" y="4128117"/>
            <a:ext cx="801573" cy="1534134"/>
          </a:xfrm>
          <a:prstGeom prst="rect">
            <a:avLst/>
          </a:prstGeom>
        </p:spPr>
      </p:pic>
      <p:sp>
        <p:nvSpPr>
          <p:cNvPr id="23" name="Título 1"/>
          <p:cNvSpPr>
            <a:spLocks noGrp="1"/>
          </p:cNvSpPr>
          <p:nvPr>
            <p:ph type="title"/>
          </p:nvPr>
        </p:nvSpPr>
        <p:spPr>
          <a:xfrm>
            <a:off x="3618159" y="352644"/>
            <a:ext cx="6623122" cy="6675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 b="1"/>
              <a:t>Zonas seguras para cruzar</a:t>
            </a:r>
            <a:endParaRPr lang="es-CR" b="1"/>
          </a:p>
        </p:txBody>
      </p:sp>
    </p:spTree>
    <p:extLst>
      <p:ext uri="{BB962C8B-B14F-4D97-AF65-F5344CB8AC3E}">
        <p14:creationId xmlns:p14="http://schemas.microsoft.com/office/powerpoint/2010/main" val="204922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612527" y="3315965"/>
            <a:ext cx="5182719" cy="1325563"/>
          </a:xfrm>
        </p:spPr>
        <p:txBody>
          <a:bodyPr>
            <a:noAutofit/>
          </a:bodyPr>
          <a:lstStyle/>
          <a:p>
            <a:pPr algn="just"/>
            <a:r>
              <a:rPr lang="es-CR" sz="2400" dirty="0">
                <a:latin typeface="+mn-lt"/>
              </a:rPr>
              <a:t>Acciones integrales tendientes a garantizar y preservar la integridad física, social y psicológica de los usuarios del sistema de movilidad y transporte.</a:t>
            </a:r>
            <a:br>
              <a:rPr lang="es-CR" sz="2400" dirty="0">
                <a:latin typeface="+mn-lt"/>
              </a:rPr>
            </a:br>
            <a:endParaRPr lang="es-CR" sz="2400" dirty="0">
              <a:latin typeface="+mn-l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23" y="1663226"/>
            <a:ext cx="4584071" cy="463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9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84" y="1912208"/>
            <a:ext cx="4975209" cy="352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7754028" y="5454119"/>
            <a:ext cx="1749197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dirty="0">
                <a:ea typeface="+mj-ea"/>
                <a:cs typeface="+mj-cs"/>
              </a:rPr>
              <a:t>Las esquinas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332345" y="5549424"/>
            <a:ext cx="4589059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>
                <a:ea typeface="+mj-ea"/>
                <a:cs typeface="+mj-cs"/>
              </a:rPr>
              <a:t>Paso regulado por un oficial de tránsito</a:t>
            </a:r>
          </a:p>
        </p:txBody>
      </p:sp>
      <p:pic>
        <p:nvPicPr>
          <p:cNvPr id="2054" name="Picture 6" descr="Colaborando con el Peatón para que Tenga Seguridad al Atravesar la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71" y="2052626"/>
            <a:ext cx="5074457" cy="338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3618159" y="352644"/>
            <a:ext cx="6623122" cy="6675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 b="1"/>
              <a:t>Zonas seguras para cruzar</a:t>
            </a:r>
            <a:endParaRPr lang="es-CR" b="1"/>
          </a:p>
        </p:txBody>
      </p:sp>
    </p:spTree>
    <p:extLst>
      <p:ext uri="{BB962C8B-B14F-4D97-AF65-F5344CB8AC3E}">
        <p14:creationId xmlns:p14="http://schemas.microsoft.com/office/powerpoint/2010/main" val="2874711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958772" y="4552416"/>
            <a:ext cx="6845100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R"/>
            </a:defPPr>
            <a:lvl1pPr algn="just">
              <a:lnSpc>
                <a:spcPct val="90000"/>
              </a:lnSpc>
              <a:spcBef>
                <a:spcPct val="0"/>
              </a:spcBef>
              <a:defRPr sz="2400">
                <a:ea typeface="+mj-ea"/>
                <a:cs typeface="+mj-cs"/>
              </a:defRPr>
            </a:lvl1pPr>
          </a:lstStyle>
          <a:p>
            <a:r>
              <a:rPr lang="es-MX" dirty="0"/>
              <a:t>Vehículo Particular, de Transporte Público y de carga</a:t>
            </a:r>
            <a:endParaRPr lang="es-CR" dirty="0"/>
          </a:p>
        </p:txBody>
      </p:sp>
      <p:sp>
        <p:nvSpPr>
          <p:cNvPr id="9" name="Rectángulo 8"/>
          <p:cNvSpPr/>
          <p:nvPr/>
        </p:nvSpPr>
        <p:spPr>
          <a:xfrm>
            <a:off x="1969389" y="1412428"/>
            <a:ext cx="1670201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MX" sz="2400" dirty="0">
                <a:ea typeface="+mj-ea"/>
                <a:cs typeface="+mj-cs"/>
              </a:rPr>
              <a:t>Motocicleta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498580" y="1412428"/>
            <a:ext cx="1221168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MX" sz="2400" dirty="0">
                <a:ea typeface="+mj-ea"/>
                <a:cs typeface="+mj-cs"/>
              </a:rPr>
              <a:t>Bicicleta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003542" y="15478"/>
            <a:ext cx="49878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/>
              <a:t>Factor  Vehículo</a:t>
            </a:r>
            <a:endParaRPr lang="es-CR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9" y="1993470"/>
            <a:ext cx="2442001" cy="21950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852" y="2045739"/>
            <a:ext cx="2704349" cy="229809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058" y="1969283"/>
            <a:ext cx="2381106" cy="245101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109164" y="1781760"/>
            <a:ext cx="2567489" cy="281105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988" y="5124991"/>
            <a:ext cx="2313664" cy="118671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3852" y="5124991"/>
            <a:ext cx="2359519" cy="136951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5774" y="5149515"/>
            <a:ext cx="1901235" cy="12981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4509" y="5149515"/>
            <a:ext cx="3648564" cy="146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03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559902" y="313169"/>
            <a:ext cx="2834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dirty="0"/>
              <a:t>Bicicleta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461430" y="1929318"/>
            <a:ext cx="10543454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ES" sz="2400" dirty="0">
                <a:ea typeface="+mj-ea"/>
                <a:cs typeface="+mj-cs"/>
              </a:rPr>
              <a:t>Vehículo de dos ruedas de tracción humana y accionada mediante pedales.</a:t>
            </a:r>
            <a:endParaRPr lang="es-CR" sz="2400" dirty="0">
              <a:ea typeface="+mj-ea"/>
              <a:cs typeface="+mj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55782" y="4648185"/>
            <a:ext cx="10941269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ES" sz="2400" b="1" u="sng" dirty="0">
                <a:ea typeface="+mj-ea"/>
                <a:cs typeface="+mj-cs"/>
              </a:rPr>
              <a:t>Ciclista: </a:t>
            </a:r>
            <a:r>
              <a:rPr lang="es-ES" sz="2400" dirty="0">
                <a:ea typeface="+mj-ea"/>
                <a:cs typeface="+mj-cs"/>
              </a:rPr>
              <a:t>persona que conduce una bicicleta o su pasajero.</a:t>
            </a:r>
            <a:endParaRPr lang="es-CR" sz="2400" dirty="0">
              <a:ea typeface="+mj-ea"/>
              <a:cs typeface="+mj-cs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dirty="0">
                <a:ea typeface="+mj-ea"/>
                <a:cs typeface="+mj-cs"/>
              </a:rPr>
              <a:t> 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55782" y="3000656"/>
            <a:ext cx="11000509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b="1" u="sng" dirty="0" err="1">
                <a:ea typeface="+mj-ea"/>
                <a:cs typeface="+mj-cs"/>
              </a:rPr>
              <a:t>Ciclovía</a:t>
            </a:r>
            <a:r>
              <a:rPr lang="es-CR" sz="2400" b="1" u="sng" dirty="0">
                <a:ea typeface="+mj-ea"/>
                <a:cs typeface="+mj-cs"/>
              </a:rPr>
              <a:t>:</a:t>
            </a:r>
            <a:r>
              <a:rPr lang="es-CR" sz="2400" dirty="0">
                <a:ea typeface="+mj-ea"/>
                <a:cs typeface="+mj-cs"/>
              </a:rPr>
              <a:t> vía o sección de la calzada destinada exclusivamente al tránsito de bicicletas, triciclos no motorizados y peatones (estos últimos únicamente cuando no existan aceras).</a:t>
            </a:r>
          </a:p>
        </p:txBody>
      </p:sp>
    </p:spTree>
    <p:extLst>
      <p:ext uri="{BB962C8B-B14F-4D97-AF65-F5344CB8AC3E}">
        <p14:creationId xmlns:p14="http://schemas.microsoft.com/office/powerpoint/2010/main" val="11529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559902" y="313169"/>
            <a:ext cx="2834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dirty="0"/>
              <a:t>Bicicleta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21068" y="1616421"/>
            <a:ext cx="11039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R" sz="28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Antes de salir lo primero que se debe hacer es comprobar el estado de la bicicleta</a:t>
            </a:r>
            <a:endParaRPr lang="es-ES" sz="28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477578" y="3042783"/>
            <a:ext cx="3230496" cy="2419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dirty="0">
                <a:ea typeface="+mj-ea"/>
                <a:cs typeface="+mj-cs"/>
              </a:rPr>
              <a:t>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u="sng" dirty="0">
                <a:ea typeface="+mj-ea"/>
                <a:cs typeface="+mj-cs"/>
              </a:rPr>
              <a:t>Mantenimiento diario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s-CR" sz="2400" dirty="0">
              <a:ea typeface="+mj-ea"/>
              <a:cs typeface="+mj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22" y="3042783"/>
            <a:ext cx="3294399" cy="302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1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559902" y="313169"/>
            <a:ext cx="2834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dirty="0"/>
              <a:t>Bicicleta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106080" y="1736735"/>
            <a:ext cx="3972224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b="1" dirty="0">
                <a:ea typeface="+mj-ea"/>
                <a:cs typeface="+mj-cs"/>
              </a:rPr>
              <a:t>Paso 2  </a:t>
            </a:r>
            <a:r>
              <a:rPr lang="es-CR" sz="2400" dirty="0">
                <a:ea typeface="+mj-ea"/>
                <a:cs typeface="+mj-cs"/>
              </a:rPr>
              <a:t>Mantener limpia y engrasada la cadena.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17415" y="5030259"/>
            <a:ext cx="423125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b="1" dirty="0">
                <a:ea typeface="+mj-ea"/>
                <a:cs typeface="+mj-cs"/>
              </a:rPr>
              <a:t>Paso 3  </a:t>
            </a:r>
            <a:r>
              <a:rPr lang="es-CR" sz="2400" dirty="0">
                <a:ea typeface="+mj-ea"/>
                <a:cs typeface="+mj-cs"/>
              </a:rPr>
              <a:t>Revisar los frenos, el desgaste, el ajuste y  las manillas.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18524" y="1446020"/>
            <a:ext cx="5405287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b="1" dirty="0">
                <a:ea typeface="+mj-ea"/>
                <a:cs typeface="+mj-cs"/>
              </a:rPr>
              <a:t>Paso 1  </a:t>
            </a:r>
            <a:r>
              <a:rPr lang="es-CR" sz="2400" dirty="0">
                <a:ea typeface="+mj-ea"/>
                <a:cs typeface="+mj-cs"/>
              </a:rPr>
              <a:t>Verificar la presión de las llantas y el desgaste, que no estén ponchadas o tengan objetos incrustados.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71" y="2846509"/>
            <a:ext cx="2395921" cy="132802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33" y="2540263"/>
            <a:ext cx="3027303" cy="163427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22" y="4805132"/>
            <a:ext cx="2690516" cy="15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54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559902" y="313169"/>
            <a:ext cx="2834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dirty="0"/>
              <a:t>Bicicleta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52054" y="1358536"/>
            <a:ext cx="4960455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s-CR" sz="2400" dirty="0">
              <a:ea typeface="+mj-ea"/>
              <a:cs typeface="+mj-cs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b="1" dirty="0">
                <a:ea typeface="+mj-ea"/>
                <a:cs typeface="+mj-cs"/>
              </a:rPr>
              <a:t>Paso 4  </a:t>
            </a:r>
            <a:r>
              <a:rPr lang="es-CR" sz="2400" dirty="0">
                <a:ea typeface="+mj-ea"/>
                <a:cs typeface="+mj-cs"/>
              </a:rPr>
              <a:t>Lubricar los cables de frenos.  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629" y="2482711"/>
            <a:ext cx="2330202" cy="1333575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668396" y="1715903"/>
            <a:ext cx="4813483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b="1" dirty="0">
                <a:ea typeface="+mj-ea"/>
                <a:cs typeface="+mj-cs"/>
              </a:rPr>
              <a:t>Paso 5  </a:t>
            </a:r>
            <a:r>
              <a:rPr lang="es-CR" sz="2400" dirty="0">
                <a:ea typeface="+mj-ea"/>
                <a:cs typeface="+mj-cs"/>
              </a:rPr>
              <a:t>Comprobar el estado de los rayos y los aros. 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081" y="2703602"/>
            <a:ext cx="1879391" cy="1347134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363254" y="4782429"/>
            <a:ext cx="4945182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b="1" dirty="0">
                <a:ea typeface="+mj-ea"/>
                <a:cs typeface="+mj-cs"/>
              </a:rPr>
              <a:t>Paso 6  </a:t>
            </a:r>
            <a:r>
              <a:rPr lang="es-CR" sz="2400" dirty="0">
                <a:ea typeface="+mj-ea"/>
                <a:cs typeface="+mj-cs"/>
              </a:rPr>
              <a:t>Verificar, lubricar y ajustar los engranajes de cambios .</a:t>
            </a:r>
          </a:p>
        </p:txBody>
      </p:sp>
      <p:pic>
        <p:nvPicPr>
          <p:cNvPr id="15" name="Imagen 14" descr="mantenimiento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76" y="5038435"/>
            <a:ext cx="2557796" cy="1433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269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559902" y="313169"/>
            <a:ext cx="2834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dirty="0"/>
              <a:t>Bicicleta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6683081" y="1756072"/>
            <a:ext cx="4862374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b="1" dirty="0">
                <a:ea typeface="+mj-ea"/>
                <a:cs typeface="+mj-cs"/>
              </a:rPr>
              <a:t>Paso 8  </a:t>
            </a:r>
            <a:r>
              <a:rPr lang="es-CR" sz="2400" dirty="0">
                <a:ea typeface="+mj-ea"/>
                <a:cs typeface="+mj-cs"/>
              </a:rPr>
              <a:t>Visualmente revisar el estado del marco y la horquilla.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349804" y="1423673"/>
            <a:ext cx="4637831" cy="1421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s-CR" sz="2400" dirty="0">
              <a:ea typeface="+mj-ea"/>
              <a:cs typeface="+mj-cs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b="1" dirty="0">
                <a:ea typeface="+mj-ea"/>
                <a:cs typeface="+mj-cs"/>
              </a:rPr>
              <a:t>Paso 7  </a:t>
            </a:r>
            <a:r>
              <a:rPr lang="es-CR" sz="2400" dirty="0">
                <a:ea typeface="+mj-ea"/>
                <a:cs typeface="+mj-cs"/>
              </a:rPr>
              <a:t>Comprobar que no hayan holguras en el juego de dirección.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14" y="2721668"/>
            <a:ext cx="2463828" cy="163229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921" y="2648132"/>
            <a:ext cx="2980693" cy="197003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64" y="4962741"/>
            <a:ext cx="2234163" cy="1535981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701029" y="4962741"/>
            <a:ext cx="4813079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b="1" dirty="0">
                <a:ea typeface="+mj-ea"/>
                <a:cs typeface="+mj-cs"/>
              </a:rPr>
              <a:t>Paso 9  </a:t>
            </a:r>
            <a:r>
              <a:rPr lang="es-CR" sz="2400" dirty="0">
                <a:ea typeface="+mj-ea"/>
                <a:cs typeface="+mj-cs"/>
              </a:rPr>
              <a:t>Revisar los pedales y su ajuste, aceitarlos si es necesario. 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s-CR" sz="2400" dirty="0">
              <a:ea typeface="+mj-ea"/>
              <a:cs typeface="+mj-cs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s-CR" sz="24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63636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559902" y="313169"/>
            <a:ext cx="2834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dirty="0"/>
              <a:t>Bicicleta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38" y="4180516"/>
            <a:ext cx="2582162" cy="1691551"/>
          </a:xfrm>
          <a:prstGeom prst="rect">
            <a:avLst/>
          </a:prstGeom>
        </p:spPr>
      </p:pic>
      <p:pic>
        <p:nvPicPr>
          <p:cNvPr id="22" name="Imagen 21" descr="mecanica de bicicleta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958" y="1733494"/>
            <a:ext cx="2534834" cy="157612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ángulo 23"/>
          <p:cNvSpPr/>
          <p:nvPr/>
        </p:nvSpPr>
        <p:spPr>
          <a:xfrm>
            <a:off x="1646408" y="2130658"/>
            <a:ext cx="636152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b="1" dirty="0">
                <a:ea typeface="+mj-ea"/>
                <a:cs typeface="+mj-cs"/>
              </a:rPr>
              <a:t>Paso 10   </a:t>
            </a:r>
            <a:r>
              <a:rPr lang="es-CR" sz="2400" dirty="0">
                <a:ea typeface="+mj-ea"/>
                <a:cs typeface="+mj-cs"/>
              </a:rPr>
              <a:t>Mantener las tuercas y tornillos bien ajustados.    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4000102" y="4647726"/>
            <a:ext cx="5658273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b="1" dirty="0">
                <a:ea typeface="+mj-ea"/>
                <a:cs typeface="+mj-cs"/>
              </a:rPr>
              <a:t>Paso 11  </a:t>
            </a:r>
            <a:r>
              <a:rPr lang="es-CR" sz="2400" dirty="0">
                <a:ea typeface="+mj-ea"/>
                <a:cs typeface="+mj-cs"/>
              </a:rPr>
              <a:t>Revisar los ajustes del asiento.</a:t>
            </a:r>
          </a:p>
        </p:txBody>
      </p:sp>
    </p:spTree>
    <p:extLst>
      <p:ext uri="{BB962C8B-B14F-4D97-AF65-F5344CB8AC3E}">
        <p14:creationId xmlns:p14="http://schemas.microsoft.com/office/powerpoint/2010/main" val="3538952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467048" y="1466328"/>
            <a:ext cx="5975034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dirty="0">
                <a:ea typeface="+mj-ea"/>
                <a:cs typeface="+mj-cs"/>
              </a:rPr>
              <a:t>Usar ropa clara y los dispositivos de seguridad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872DFF-B76F-BEBB-4350-764E37DB9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7" y="1650994"/>
            <a:ext cx="2410805" cy="241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sk Protone - Casco de ciclismo | Comprar online | Bergfreunde.es">
            <a:extLst>
              <a:ext uri="{FF2B5EF4-FFF2-40B4-BE49-F238E27FC236}">
                <a16:creationId xmlns:a16="http://schemas.microsoft.com/office/drawing/2014/main" id="{B512AC82-EDF0-5E9B-4863-45B6F1215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63" y="4151899"/>
            <a:ext cx="2509477" cy="250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A474499-6065-51B6-9495-B3F5FB313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577" y="2342408"/>
            <a:ext cx="2101574" cy="8357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81FD802-797C-AF9E-93C3-55C434733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428" y="4061799"/>
            <a:ext cx="2794314" cy="22458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774ECFB-6174-D5C7-DE40-CFB55D629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0791" y="1891060"/>
            <a:ext cx="2943000" cy="24189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B8A9D1-91D6-983C-2303-F52301AFAEA4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5449206" y="2110906"/>
            <a:ext cx="2765379" cy="162501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2CB012F-2CFB-14EC-E594-279B951727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899" y="4319318"/>
            <a:ext cx="1766320" cy="2384275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783969" y="427643"/>
            <a:ext cx="10408031" cy="6675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MX" b="1"/>
              <a:t>Reglas básicas para el Conductor de Bicicleta</a:t>
            </a:r>
            <a:endParaRPr lang="es-CR" b="1"/>
          </a:p>
        </p:txBody>
      </p:sp>
    </p:spTree>
    <p:extLst>
      <p:ext uri="{BB962C8B-B14F-4D97-AF65-F5344CB8AC3E}">
        <p14:creationId xmlns:p14="http://schemas.microsoft.com/office/powerpoint/2010/main" val="2288801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1115623" y="380346"/>
            <a:ext cx="10408031" cy="6675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MX" b="1" dirty="0"/>
              <a:t>Reglas básicas para el Ciclista</a:t>
            </a:r>
            <a:endParaRPr lang="es-CR" b="1" dirty="0"/>
          </a:p>
        </p:txBody>
      </p:sp>
      <p:sp>
        <p:nvSpPr>
          <p:cNvPr id="3" name="Rectángulo 2"/>
          <p:cNvSpPr/>
          <p:nvPr/>
        </p:nvSpPr>
        <p:spPr>
          <a:xfrm>
            <a:off x="420975" y="1798776"/>
            <a:ext cx="5049867" cy="1421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dirty="0">
                <a:ea typeface="+mj-ea"/>
                <a:cs typeface="+mj-cs"/>
              </a:rPr>
              <a:t>Circular por el carril exclusivo de bicicletas, cuando exista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75" y="3035977"/>
            <a:ext cx="4934812" cy="305745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125320" y="4794248"/>
            <a:ext cx="5540208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dirty="0">
                <a:ea typeface="+mj-ea"/>
                <a:cs typeface="+mj-cs"/>
              </a:rPr>
              <a:t>En vías urbanas circular por la calzada, lo más próximo posible a la acera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320" y="1448870"/>
            <a:ext cx="5540208" cy="334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25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8094" y="127999"/>
            <a:ext cx="9286042" cy="1325563"/>
          </a:xfrm>
        </p:spPr>
        <p:txBody>
          <a:bodyPr/>
          <a:lstStyle/>
          <a:p>
            <a:r>
              <a:rPr lang="es-MX" b="1"/>
              <a:t>SISTEMA DE MOVILIDAD Y TRANSPORTE </a:t>
            </a:r>
            <a:endParaRPr lang="es-CR" b="1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067" y="1644015"/>
            <a:ext cx="782002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75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412745" y="2827063"/>
            <a:ext cx="5296643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dirty="0">
                <a:ea typeface="+mj-ea"/>
                <a:cs typeface="+mj-cs"/>
              </a:rPr>
              <a:t>No circular entre los carros, ni zigzaguear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562589" y="1776461"/>
            <a:ext cx="5275547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dirty="0">
                <a:ea typeface="+mj-ea"/>
                <a:cs typeface="+mj-cs"/>
              </a:rPr>
              <a:t>No se sujeta de otro vehículo en marcha.</a:t>
            </a: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1115623" y="380346"/>
            <a:ext cx="10408031" cy="6675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MX" b="1" dirty="0"/>
              <a:t>Reglas básicas para el Ciclista</a:t>
            </a:r>
            <a:endParaRPr lang="es-CR" b="1" dirty="0"/>
          </a:p>
        </p:txBody>
      </p:sp>
      <p:pic>
        <p:nvPicPr>
          <p:cNvPr id="5122" name="Picture 2" descr="The Underground Can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28" y="3333718"/>
            <a:ext cx="5496806" cy="309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639" y="2217976"/>
            <a:ext cx="5530630" cy="321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63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5620" y="4909821"/>
            <a:ext cx="2337406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 dirty="0">
                <a:ea typeface="+mj-ea"/>
                <a:cs typeface="+mj-cs"/>
              </a:rPr>
              <a:t>Llevar luces y espejos en la bicicleta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993420" y="1768304"/>
            <a:ext cx="6177781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CR" sz="2400">
                <a:ea typeface="+mj-ea"/>
                <a:cs typeface="+mj-cs"/>
              </a:rPr>
              <a:t>Circular por la derecha, bien orillado(a) y en fila.</a:t>
            </a:r>
          </a:p>
        </p:txBody>
      </p:sp>
      <p:pic>
        <p:nvPicPr>
          <p:cNvPr id="5124" name="Picture 4" descr="Usar luces parpadeantes en bicicletas no es una infracción, según la DG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06" y="1768304"/>
            <a:ext cx="3483656" cy="232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391" y="4089834"/>
            <a:ext cx="3110669" cy="2463362"/>
          </a:xfrm>
          <a:prstGeom prst="rect">
            <a:avLst/>
          </a:prstGeom>
        </p:spPr>
      </p:pic>
      <p:pic>
        <p:nvPicPr>
          <p:cNvPr id="5128" name="Picture 8" descr="Laufend gebloggt: #granfondo_2017_06 RTF RSC IGB 150 km mit Sternfah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353" y="2165556"/>
            <a:ext cx="4817617" cy="361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783969" y="427643"/>
            <a:ext cx="10408031" cy="6675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MX" b="1"/>
              <a:t>Reglas básicas para el Conductor de Bicicleta</a:t>
            </a:r>
            <a:endParaRPr lang="es-CR" b="1"/>
          </a:p>
        </p:txBody>
      </p:sp>
    </p:spTree>
    <p:extLst>
      <p:ext uri="{BB962C8B-B14F-4D97-AF65-F5344CB8AC3E}">
        <p14:creationId xmlns:p14="http://schemas.microsoft.com/office/powerpoint/2010/main" val="3688475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3BE97A07-BE2C-C64E-DC76-081408D88CB5}"/>
              </a:ext>
            </a:extLst>
          </p:cNvPr>
          <p:cNvSpPr txBox="1"/>
          <p:nvPr/>
        </p:nvSpPr>
        <p:spPr>
          <a:xfrm>
            <a:off x="6800998" y="1459455"/>
            <a:ext cx="4772165" cy="1421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R"/>
            </a:defPPr>
            <a:lvl1pPr algn="just">
              <a:lnSpc>
                <a:spcPct val="90000"/>
              </a:lnSpc>
              <a:spcBef>
                <a:spcPct val="0"/>
              </a:spcBef>
              <a:defRPr sz="2400">
                <a:ea typeface="+mj-ea"/>
                <a:cs typeface="+mj-cs"/>
              </a:defRPr>
            </a:lvl1pPr>
          </a:lstStyle>
          <a:p>
            <a:r>
              <a:rPr lang="es-CR" dirty="0"/>
              <a:t>Mantener una distancia prudente y evitar los puntos ciegos.</a:t>
            </a:r>
          </a:p>
          <a:p>
            <a:endParaRPr lang="es-CR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21E5A65-5ACF-BEE9-F1AD-7EF0BF22B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219" y="2259282"/>
            <a:ext cx="4880550" cy="3554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3748A30-8773-8F7A-7937-1702F0B5ABAC}"/>
              </a:ext>
            </a:extLst>
          </p:cNvPr>
          <p:cNvSpPr txBox="1"/>
          <p:nvPr/>
        </p:nvSpPr>
        <p:spPr>
          <a:xfrm>
            <a:off x="1419393" y="2124253"/>
            <a:ext cx="3570728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R"/>
            </a:defPPr>
            <a:lvl1pPr algn="just">
              <a:lnSpc>
                <a:spcPct val="90000"/>
              </a:lnSpc>
              <a:spcBef>
                <a:spcPct val="0"/>
              </a:spcBef>
              <a:defRPr sz="2400">
                <a:ea typeface="+mj-ea"/>
                <a:cs typeface="+mj-cs"/>
              </a:defRPr>
            </a:lvl1pPr>
          </a:lstStyle>
          <a:p>
            <a:r>
              <a:rPr lang="es-CR" dirty="0"/>
              <a:t>Usar las señales manuales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FA516BF-A0C9-2FB9-5813-6EBA01A1B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41" y="2731903"/>
            <a:ext cx="4591589" cy="369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1783969" y="427643"/>
            <a:ext cx="10408031" cy="6675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MX" b="1"/>
              <a:t>Reglas básicas para el Conductor de Bicicleta</a:t>
            </a:r>
            <a:endParaRPr lang="es-CR" b="1"/>
          </a:p>
        </p:txBody>
      </p:sp>
    </p:spTree>
    <p:extLst>
      <p:ext uri="{BB962C8B-B14F-4D97-AF65-F5344CB8AC3E}">
        <p14:creationId xmlns:p14="http://schemas.microsoft.com/office/powerpoint/2010/main" val="301597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3D51C93C-27FF-A6DC-3EFD-C9CD9AA99A1B}"/>
              </a:ext>
            </a:extLst>
          </p:cNvPr>
          <p:cNvSpPr txBox="1"/>
          <p:nvPr/>
        </p:nvSpPr>
        <p:spPr>
          <a:xfrm>
            <a:off x="1335803" y="5286974"/>
            <a:ext cx="5111179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R"/>
            </a:defPPr>
            <a:lvl1pPr algn="just">
              <a:lnSpc>
                <a:spcPct val="90000"/>
              </a:lnSpc>
              <a:spcBef>
                <a:spcPct val="0"/>
              </a:spcBef>
              <a:defRPr sz="2400">
                <a:ea typeface="+mj-ea"/>
                <a:cs typeface="+mj-cs"/>
              </a:defRPr>
            </a:lvl1pPr>
          </a:lstStyle>
          <a:p>
            <a:r>
              <a:rPr lang="es-CR" dirty="0"/>
              <a:t>No usar la bicicleta bajo los efectos del alcohol o las drogas. </a:t>
            </a:r>
          </a:p>
        </p:txBody>
      </p:sp>
      <p:pic>
        <p:nvPicPr>
          <p:cNvPr id="1030" name="Picture 6" descr="Alcohol en el entrenamiento ¿Como afecta la recuperación? (con imágenes ...">
            <a:extLst>
              <a:ext uri="{FF2B5EF4-FFF2-40B4-BE49-F238E27FC236}">
                <a16:creationId xmlns:a16="http://schemas.microsoft.com/office/drawing/2014/main" id="{6F6EDB4F-DB07-3616-F144-8A4BBD8C7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03" y="1841762"/>
            <a:ext cx="5030033" cy="334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B452BDB-FDEA-971F-7D0E-1D911D310362}"/>
              </a:ext>
            </a:extLst>
          </p:cNvPr>
          <p:cNvSpPr txBox="1"/>
          <p:nvPr/>
        </p:nvSpPr>
        <p:spPr>
          <a:xfrm>
            <a:off x="6987984" y="1463197"/>
            <a:ext cx="4822848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R"/>
            </a:defPPr>
            <a:lvl1pPr algn="just">
              <a:lnSpc>
                <a:spcPct val="90000"/>
              </a:lnSpc>
              <a:spcBef>
                <a:spcPct val="0"/>
              </a:spcBef>
              <a:defRPr sz="2400">
                <a:ea typeface="+mj-ea"/>
                <a:cs typeface="+mj-cs"/>
              </a:defRPr>
            </a:lvl1pPr>
          </a:lstStyle>
          <a:p>
            <a:r>
              <a:rPr lang="es-CR" dirty="0"/>
              <a:t>Utilizar dispositivos </a:t>
            </a:r>
            <a:r>
              <a:rPr lang="es-CR" dirty="0" err="1"/>
              <a:t>retrorreflectivos</a:t>
            </a:r>
            <a:r>
              <a:rPr lang="es-CR" dirty="0"/>
              <a:t>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E474A47-5552-2265-BD00-A5150CBC6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712" y="2147233"/>
            <a:ext cx="3747590" cy="3565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83969" y="427643"/>
            <a:ext cx="10408031" cy="6675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MX" b="1"/>
              <a:t>Reglas básicas para el Conductor de Bicicleta</a:t>
            </a:r>
            <a:endParaRPr lang="es-CR" b="1"/>
          </a:p>
        </p:txBody>
      </p:sp>
    </p:spTree>
    <p:extLst>
      <p:ext uri="{BB962C8B-B14F-4D97-AF65-F5344CB8AC3E}">
        <p14:creationId xmlns:p14="http://schemas.microsoft.com/office/powerpoint/2010/main" val="1818114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4AFBA93-3769-1758-C374-FF20BC44A1BC}"/>
              </a:ext>
            </a:extLst>
          </p:cNvPr>
          <p:cNvSpPr txBox="1"/>
          <p:nvPr/>
        </p:nvSpPr>
        <p:spPr>
          <a:xfrm>
            <a:off x="974762" y="1956436"/>
            <a:ext cx="4370383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R"/>
            </a:defPPr>
            <a:lvl1pPr algn="just">
              <a:lnSpc>
                <a:spcPct val="90000"/>
              </a:lnSpc>
              <a:spcBef>
                <a:spcPct val="0"/>
              </a:spcBef>
              <a:defRPr sz="2400">
                <a:ea typeface="+mj-ea"/>
                <a:cs typeface="+mj-cs"/>
              </a:defRPr>
            </a:lvl1pPr>
          </a:lstStyle>
          <a:p>
            <a:r>
              <a:rPr lang="es-CR" dirty="0"/>
              <a:t>No llevar personas ni artículos</a:t>
            </a:r>
          </a:p>
        </p:txBody>
      </p:sp>
      <p:pic>
        <p:nvPicPr>
          <p:cNvPr id="2050" name="Picture 2" descr="Diario La Verdad - Ciclistas reclaman su derecho a transitar por calles ...">
            <a:extLst>
              <a:ext uri="{FF2B5EF4-FFF2-40B4-BE49-F238E27FC236}">
                <a16:creationId xmlns:a16="http://schemas.microsoft.com/office/drawing/2014/main" id="{A7D8DB47-1694-D7FD-EE5B-D8DF1DA39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24" y="2928397"/>
            <a:ext cx="5550061" cy="3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[필리핀 마닐라] 올티가스 센터의 자전거 대여 서비스(Pasigreen Bike Share)">
            <a:extLst>
              <a:ext uri="{FF2B5EF4-FFF2-40B4-BE49-F238E27FC236}">
                <a16:creationId xmlns:a16="http://schemas.microsoft.com/office/drawing/2014/main" id="{8DE8A687-1287-9708-A09E-64FB0654C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96" y="1827128"/>
            <a:ext cx="4998179" cy="3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783969" y="427643"/>
            <a:ext cx="10408031" cy="6675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MX" b="1"/>
              <a:t>Reglas básicas para el Conductor de Bicicleta</a:t>
            </a:r>
            <a:endParaRPr lang="es-CR" b="1"/>
          </a:p>
        </p:txBody>
      </p:sp>
    </p:spTree>
    <p:extLst>
      <p:ext uri="{BB962C8B-B14F-4D97-AF65-F5344CB8AC3E}">
        <p14:creationId xmlns:p14="http://schemas.microsoft.com/office/powerpoint/2010/main" val="32123563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/>
        </p:nvSpPr>
        <p:spPr>
          <a:xfrm>
            <a:off x="3400625" y="2801715"/>
            <a:ext cx="8905462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R="2609850" algn="just"/>
            <a:r>
              <a:rPr lang="es-CR" sz="6000">
                <a:solidFill>
                  <a:srgbClr val="1C1C1B"/>
                </a:solidFill>
                <a:ea typeface="Arial" panose="020B0604020202020204" pitchFamily="34" charset="0"/>
                <a:cs typeface="Times New Roman"/>
              </a:rPr>
              <a:t>MUCHAS GRACIAS</a:t>
            </a:r>
            <a:endParaRPr lang="es-CR" sz="6000">
              <a:effectLst/>
              <a:ea typeface="Times New Roman" panose="02020603050405020304" pitchFamily="18" charset="0"/>
              <a:cs typeface="Times New Roman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91710" y="4387273"/>
            <a:ext cx="3168072" cy="1542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R" dirty="0"/>
          </a:p>
        </p:txBody>
      </p:sp>
      <p:sp>
        <p:nvSpPr>
          <p:cNvPr id="2" name="CuadroTexto 1"/>
          <p:cNvSpPr txBox="1"/>
          <p:nvPr/>
        </p:nvSpPr>
        <p:spPr>
          <a:xfrm>
            <a:off x="969818" y="5070763"/>
            <a:ext cx="3121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Licda. Carol Benavides Morales</a:t>
            </a:r>
          </a:p>
          <a:p>
            <a:r>
              <a:rPr lang="es-MX" dirty="0"/>
              <a:t>cbenavides@csv.go.cr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4058883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474720" y="143453"/>
            <a:ext cx="6263640" cy="1325563"/>
          </a:xfrm>
        </p:spPr>
        <p:txBody>
          <a:bodyPr/>
          <a:lstStyle/>
          <a:p>
            <a:r>
              <a:rPr lang="es-MX" dirty="0"/>
              <a:t>Factor vía y su entorno</a:t>
            </a:r>
            <a:endParaRPr lang="es-CR" dirty="0"/>
          </a:p>
        </p:txBody>
      </p:sp>
      <p:sp>
        <p:nvSpPr>
          <p:cNvPr id="9" name="CuadroTexto 8"/>
          <p:cNvSpPr txBox="1"/>
          <p:nvPr/>
        </p:nvSpPr>
        <p:spPr>
          <a:xfrm>
            <a:off x="397163" y="1154546"/>
            <a:ext cx="11416146" cy="4802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just">
              <a:lnSpc>
                <a:spcPct val="90000"/>
              </a:lnSpc>
              <a:spcBef>
                <a:spcPct val="0"/>
              </a:spcBef>
              <a:buNone/>
              <a:defRPr sz="2400">
                <a:ea typeface="+mj-ea"/>
                <a:cs typeface="+mj-cs"/>
              </a:defRPr>
            </a:lvl1pPr>
          </a:lstStyle>
          <a:p>
            <a:endParaRPr lang="es-MX" dirty="0"/>
          </a:p>
          <a:p>
            <a:r>
              <a:rPr lang="es-MX" b="1" u="sng" dirty="0"/>
              <a:t>Carretera primaria:</a:t>
            </a:r>
            <a:r>
              <a:rPr lang="es-MX" dirty="0"/>
              <a:t> </a:t>
            </a:r>
            <a:r>
              <a:rPr lang="es-ES" dirty="0"/>
              <a:t>rutas con volúmenes de tránsito relativamente altos y una alta proporción de viajes internacionales, interprovinciales o de larga distancia.</a:t>
            </a:r>
            <a:endParaRPr lang="es-CR" dirty="0"/>
          </a:p>
          <a:p>
            <a:r>
              <a:rPr lang="es-CR" dirty="0"/>
              <a:t> </a:t>
            </a:r>
          </a:p>
          <a:p>
            <a:endParaRPr lang="es-MX" dirty="0"/>
          </a:p>
          <a:p>
            <a:endParaRPr lang="es-MX" dirty="0"/>
          </a:p>
          <a:p>
            <a:r>
              <a:rPr lang="es-MX" b="1" u="sng" dirty="0"/>
              <a:t>Carretera secundaria:  </a:t>
            </a:r>
            <a:r>
              <a:rPr lang="es-ES" dirty="0"/>
              <a:t>rutas no primarias que conectan cabeceras cantonales importantes u otros centros de población, producción o turismo que generen una cantidad considerable de viajes interregionales o intercantonales.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953244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474720" y="143453"/>
            <a:ext cx="4832927" cy="1325563"/>
          </a:xfrm>
        </p:spPr>
        <p:txBody>
          <a:bodyPr/>
          <a:lstStyle/>
          <a:p>
            <a:r>
              <a:rPr lang="es-MX" dirty="0"/>
              <a:t>Factor vía y entorno</a:t>
            </a:r>
            <a:endParaRPr lang="es-CR" dirty="0"/>
          </a:p>
        </p:txBody>
      </p:sp>
      <p:sp>
        <p:nvSpPr>
          <p:cNvPr id="2" name="Rectángulo 1"/>
          <p:cNvSpPr/>
          <p:nvPr/>
        </p:nvSpPr>
        <p:spPr>
          <a:xfrm>
            <a:off x="635314" y="2154653"/>
            <a:ext cx="8110746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ES" sz="2400" b="1" u="sng" dirty="0">
                <a:ea typeface="+mj-ea"/>
                <a:cs typeface="+mj-cs"/>
              </a:rPr>
              <a:t>Acera: </a:t>
            </a:r>
            <a:r>
              <a:rPr lang="es-ES" sz="2400" dirty="0">
                <a:ea typeface="+mj-ea"/>
                <a:cs typeface="+mj-cs"/>
              </a:rPr>
              <a:t>vía destinada  exclusivamente al tránsito de los peatones</a:t>
            </a:r>
            <a:endParaRPr lang="es-CR" sz="2400" dirty="0">
              <a:ea typeface="+mj-ea"/>
              <a:cs typeface="+mj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35313" y="2648765"/>
            <a:ext cx="11113341" cy="1421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ES" sz="2400" b="1" u="sng" dirty="0">
                <a:ea typeface="+mj-ea"/>
                <a:cs typeface="+mj-cs"/>
              </a:rPr>
              <a:t>Calzada o superficie de rodamiento: </a:t>
            </a:r>
            <a:r>
              <a:rPr lang="es-ES" sz="2400" dirty="0">
                <a:ea typeface="+mj-ea"/>
                <a:cs typeface="+mj-cs"/>
              </a:rPr>
              <a:t>superficie de la vía sobre la que transitan los vehículos y que está compuesta por uno o varios carriles de circulación. </a:t>
            </a:r>
            <a:endParaRPr lang="es-CR" sz="2400" dirty="0">
              <a:ea typeface="+mj-ea"/>
              <a:cs typeface="+mj-c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35313" y="4042388"/>
            <a:ext cx="9175269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MX" sz="2400" b="1" u="sng" dirty="0">
                <a:ea typeface="+mj-ea"/>
                <a:cs typeface="+mj-cs"/>
              </a:rPr>
              <a:t>Caño: </a:t>
            </a:r>
            <a:r>
              <a:rPr lang="es-MX" sz="2400" dirty="0">
                <a:ea typeface="+mj-ea"/>
                <a:cs typeface="+mj-cs"/>
              </a:rPr>
              <a:t>elemento por donde se evacuan las aguas pluviales y de desechos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893887" y="1520712"/>
            <a:ext cx="341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VÍA URBANA: </a:t>
            </a:r>
            <a:endParaRPr lang="es-CR" sz="24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635313" y="4604789"/>
            <a:ext cx="10993269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just">
              <a:lnSpc>
                <a:spcPct val="90000"/>
              </a:lnSpc>
              <a:spcBef>
                <a:spcPct val="0"/>
              </a:spcBef>
              <a:buNone/>
              <a:defRPr sz="2400">
                <a:ea typeface="+mj-ea"/>
                <a:cs typeface="+mj-cs"/>
              </a:defRPr>
            </a:lvl1pPr>
          </a:lstStyle>
          <a:p>
            <a:r>
              <a:rPr lang="es-MX" b="1" u="sng" dirty="0"/>
              <a:t>Borde de la acera o bordillo: </a:t>
            </a:r>
            <a:r>
              <a:rPr lang="es-MX" dirty="0"/>
              <a:t>parte superior del caño, donde se demarca la prohibición de estacionamiento o zona amarilla cuando se requiera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12340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474720" y="143453"/>
            <a:ext cx="4832927" cy="1325563"/>
          </a:xfrm>
        </p:spPr>
        <p:txBody>
          <a:bodyPr/>
          <a:lstStyle/>
          <a:p>
            <a:r>
              <a:rPr lang="es-MX" dirty="0"/>
              <a:t>Factor vía y entorno</a:t>
            </a:r>
            <a:endParaRPr lang="es-CR" dirty="0"/>
          </a:p>
        </p:txBody>
      </p:sp>
      <p:sp>
        <p:nvSpPr>
          <p:cNvPr id="3" name="Rectángulo 2"/>
          <p:cNvSpPr/>
          <p:nvPr/>
        </p:nvSpPr>
        <p:spPr>
          <a:xfrm>
            <a:off x="959475" y="2304984"/>
            <a:ext cx="9773179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ES" sz="2400" b="1" u="sng" dirty="0">
                <a:ea typeface="+mj-ea"/>
                <a:cs typeface="+mj-cs"/>
              </a:rPr>
              <a:t>Calzada </a:t>
            </a:r>
            <a:r>
              <a:rPr lang="es-ES" sz="2400" dirty="0">
                <a:ea typeface="+mj-ea"/>
                <a:cs typeface="+mj-cs"/>
              </a:rPr>
              <a:t>: superficie destinada al tránsito de los vehículos</a:t>
            </a:r>
            <a:endParaRPr lang="es-CR" sz="2400" dirty="0">
              <a:ea typeface="+mj-ea"/>
              <a:cs typeface="+mj-c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59475" y="3270676"/>
            <a:ext cx="10539798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s-MX" sz="2400" b="1" u="sng" dirty="0">
                <a:ea typeface="+mj-ea"/>
                <a:cs typeface="+mj-cs"/>
              </a:rPr>
              <a:t>Espaldón: </a:t>
            </a:r>
            <a:r>
              <a:rPr lang="es-MX" sz="2400" dirty="0">
                <a:ea typeface="+mj-ea"/>
                <a:cs typeface="+mj-cs"/>
              </a:rPr>
              <a:t>espacio contiguo a la calzada, sirve para que caminen los peatones o para que se detengan los vehículos en caso de emergencias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893887" y="1520712"/>
            <a:ext cx="341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R"/>
            </a:defPPr>
            <a:lvl1pPr>
              <a:defRPr sz="2400" b="1"/>
            </a:lvl1pPr>
          </a:lstStyle>
          <a:p>
            <a:r>
              <a:rPr lang="es-MX" dirty="0"/>
              <a:t>Vía Rural: </a:t>
            </a:r>
            <a:endParaRPr lang="es-CR" dirty="0"/>
          </a:p>
        </p:txBody>
      </p:sp>
      <p:sp>
        <p:nvSpPr>
          <p:cNvPr id="7" name="CuadroTexto 6"/>
          <p:cNvSpPr txBox="1"/>
          <p:nvPr/>
        </p:nvSpPr>
        <p:spPr>
          <a:xfrm>
            <a:off x="959475" y="4364008"/>
            <a:ext cx="8443078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just">
              <a:lnSpc>
                <a:spcPct val="90000"/>
              </a:lnSpc>
              <a:spcBef>
                <a:spcPct val="0"/>
              </a:spcBef>
              <a:buNone/>
              <a:defRPr sz="2400">
                <a:ea typeface="+mj-ea"/>
                <a:cs typeface="+mj-cs"/>
              </a:defRPr>
            </a:lvl1pPr>
          </a:lstStyle>
          <a:p>
            <a:r>
              <a:rPr lang="es-MX" b="1" u="sng" dirty="0"/>
              <a:t>Cuneta: </a:t>
            </a:r>
            <a:r>
              <a:rPr lang="es-MX" dirty="0"/>
              <a:t>recoge las aguas superficiales que llegan a la vía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484217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401921" y="74411"/>
            <a:ext cx="1022337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MX" b="1"/>
              <a:t>SEÑALAMIENTO VIAL</a:t>
            </a:r>
            <a:endParaRPr lang="es-CR" b="1"/>
          </a:p>
        </p:txBody>
      </p:sp>
      <p:sp>
        <p:nvSpPr>
          <p:cNvPr id="5" name="Rectángulo 4"/>
          <p:cNvSpPr/>
          <p:nvPr/>
        </p:nvSpPr>
        <p:spPr>
          <a:xfrm>
            <a:off x="1130692" y="2683836"/>
            <a:ext cx="10007569" cy="1421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s-CR" sz="2400" dirty="0">
                <a:ea typeface="+mj-ea"/>
                <a:cs typeface="+mj-cs"/>
              </a:rPr>
              <a:t>Transmite órdenes, advertencias, indicaciones u orientaciones para los usuarios del entorno vial, por medio de un lenguaje común para todo el país y de acuerdo con convenios internacionales. Su objetivo es indicar a los conductores, pasajeros y peatones la forma correcta de utilizar las vías públicas</a:t>
            </a:r>
          </a:p>
        </p:txBody>
      </p:sp>
    </p:spTree>
    <p:extLst>
      <p:ext uri="{BB962C8B-B14F-4D97-AF65-F5344CB8AC3E}">
        <p14:creationId xmlns:p14="http://schemas.microsoft.com/office/powerpoint/2010/main" val="646371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64731" y="534134"/>
            <a:ext cx="2919434" cy="93655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R" sz="3200" b="1"/>
              <a:t>a) Verticales</a:t>
            </a:r>
            <a:endParaRPr lang="es-CR" sz="3200"/>
          </a:p>
        </p:txBody>
      </p:sp>
      <p:sp>
        <p:nvSpPr>
          <p:cNvPr id="17" name="Rectángulo 16"/>
          <p:cNvSpPr/>
          <p:nvPr/>
        </p:nvSpPr>
        <p:spPr>
          <a:xfrm>
            <a:off x="514372" y="1511045"/>
            <a:ext cx="3524250" cy="352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algn="ctr">
              <a:lnSpc>
                <a:spcPct val="94000"/>
              </a:lnSpc>
              <a:spcAft>
                <a:spcPts val="1595"/>
              </a:spcAft>
            </a:pPr>
            <a:r>
              <a:rPr lang="es-CR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REGLAMENTACIÓN:</a:t>
            </a:r>
            <a:endParaRPr lang="es-CR" dirty="0">
              <a:solidFill>
                <a:schemeClr val="accent2">
                  <a:lumMod val="5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524260" y="1511046"/>
            <a:ext cx="3000375" cy="352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algn="ctr">
              <a:lnSpc>
                <a:spcPct val="94000"/>
              </a:lnSpc>
              <a:spcAft>
                <a:spcPts val="1595"/>
              </a:spcAft>
            </a:pPr>
            <a:r>
              <a:rPr lang="es-CR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PREVENCIÓN: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8304911" y="1470684"/>
            <a:ext cx="3090008" cy="352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algn="ctr">
              <a:lnSpc>
                <a:spcPct val="94000"/>
              </a:lnSpc>
              <a:spcAft>
                <a:spcPts val="1595"/>
              </a:spcAft>
            </a:pPr>
            <a:r>
              <a:rPr lang="es-CR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PREVENCIÓN EN OBRAS: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3548900" y="3847366"/>
            <a:ext cx="3330461" cy="352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algn="ctr">
              <a:lnSpc>
                <a:spcPct val="94000"/>
              </a:lnSpc>
              <a:spcAft>
                <a:spcPts val="1595"/>
              </a:spcAft>
            </a:pPr>
            <a:r>
              <a:rPr lang="es-CR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DE INFORMACIÓN: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33" y="1775692"/>
            <a:ext cx="2122125" cy="164495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031" y="1863770"/>
            <a:ext cx="1244832" cy="157828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3028" y="1823409"/>
            <a:ext cx="1713774" cy="192060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62" y="4265617"/>
            <a:ext cx="2051299" cy="131122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11266" y="5730557"/>
            <a:ext cx="3330461" cy="352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algn="ctr">
              <a:lnSpc>
                <a:spcPct val="94000"/>
              </a:lnSpc>
              <a:spcAft>
                <a:spcPts val="1595"/>
              </a:spcAft>
            </a:pPr>
            <a:r>
              <a:rPr lang="es-CR" dirty="0">
                <a:ea typeface="Calibri" panose="020F0502020204030204" pitchFamily="34" charset="0"/>
                <a:cs typeface="Arial" panose="020B0604020202020204" pitchFamily="34" charset="0"/>
              </a:rPr>
              <a:t>Destino y distancia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9187" y="4268411"/>
            <a:ext cx="3203286" cy="1129406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4595438" y="5586530"/>
            <a:ext cx="3330461" cy="613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algn="ctr">
              <a:lnSpc>
                <a:spcPct val="94000"/>
              </a:lnSpc>
              <a:spcAft>
                <a:spcPts val="1595"/>
              </a:spcAft>
            </a:pPr>
            <a:r>
              <a:rPr lang="es-MX" dirty="0">
                <a:ea typeface="Calibri" panose="020F0502020204030204" pitchFamily="34" charset="0"/>
                <a:cs typeface="Arial" panose="020B0604020202020204" pitchFamily="34" charset="0"/>
              </a:rPr>
              <a:t>Áreas silvestres ,recreativas y parques nacionales</a:t>
            </a:r>
            <a:endParaRPr lang="es-CR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7150" y="4132096"/>
            <a:ext cx="1551755" cy="1457709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7327796" y="5586530"/>
            <a:ext cx="3330461" cy="352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algn="ctr">
              <a:lnSpc>
                <a:spcPct val="94000"/>
              </a:lnSpc>
              <a:spcAft>
                <a:spcPts val="1595"/>
              </a:spcAft>
            </a:pPr>
            <a:r>
              <a:rPr lang="es-MX" dirty="0">
                <a:ea typeface="Calibri" panose="020F0502020204030204" pitchFamily="34" charset="0"/>
                <a:cs typeface="Arial" panose="020B0604020202020204" pitchFamily="34" charset="0"/>
              </a:rPr>
              <a:t>Servicio y Turismo</a:t>
            </a:r>
            <a:endParaRPr lang="es-CR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7635" y="4275661"/>
            <a:ext cx="1478959" cy="9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03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73068" y="-88900"/>
            <a:ext cx="3289343" cy="136092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buNone/>
            </a:pPr>
            <a:endParaRPr lang="es-ES" sz="3200" b="1"/>
          </a:p>
          <a:p>
            <a:pPr marL="0" indent="0" algn="just">
              <a:buNone/>
            </a:pPr>
            <a:r>
              <a:rPr lang="es-CR" sz="3200" b="1"/>
              <a:t>b) Horizontales.</a:t>
            </a:r>
          </a:p>
          <a:p>
            <a:pPr marL="0" indent="0" algn="just">
              <a:buNone/>
            </a:pPr>
            <a:endParaRPr lang="es-ES" sz="3200" b="1"/>
          </a:p>
          <a:p>
            <a:pPr marL="0" indent="0" algn="just">
              <a:buNone/>
            </a:pPr>
            <a:endParaRPr lang="es-CR" sz="3200" b="1"/>
          </a:p>
          <a:p>
            <a:pPr marL="0" indent="0" algn="just">
              <a:buNone/>
            </a:pPr>
            <a:endParaRPr lang="es-CR" sz="3200" b="1"/>
          </a:p>
        </p:txBody>
      </p:sp>
      <p:grpSp>
        <p:nvGrpSpPr>
          <p:cNvPr id="5" name="Group 151214"/>
          <p:cNvGrpSpPr/>
          <p:nvPr/>
        </p:nvGrpSpPr>
        <p:grpSpPr>
          <a:xfrm>
            <a:off x="7001305" y="2260647"/>
            <a:ext cx="4577144" cy="2671580"/>
            <a:chOff x="0" y="0"/>
            <a:chExt cx="3220874" cy="1588016"/>
          </a:xfrm>
        </p:grpSpPr>
        <p:sp>
          <p:nvSpPr>
            <p:cNvPr id="6" name="Shape 151649"/>
            <p:cNvSpPr/>
            <p:nvPr/>
          </p:nvSpPr>
          <p:spPr>
            <a:xfrm>
              <a:off x="0" y="4915"/>
              <a:ext cx="955294" cy="1569796"/>
            </a:xfrm>
            <a:custGeom>
              <a:avLst/>
              <a:gdLst/>
              <a:ahLst/>
              <a:cxnLst/>
              <a:rect l="0" t="0" r="0" b="0"/>
              <a:pathLst>
                <a:path w="955294" h="1569796">
                  <a:moveTo>
                    <a:pt x="0" y="0"/>
                  </a:moveTo>
                  <a:lnTo>
                    <a:pt x="955294" y="0"/>
                  </a:lnTo>
                  <a:lnTo>
                    <a:pt x="955294" y="1569796"/>
                  </a:lnTo>
                  <a:lnTo>
                    <a:pt x="0" y="1569796"/>
                  </a:lnTo>
                  <a:lnTo>
                    <a:pt x="0" y="0"/>
                  </a:lnTo>
                </a:path>
              </a:pathLst>
            </a:custGeom>
            <a:solidFill>
              <a:srgbClr val="EFEEE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7" name="Shape 151650"/>
            <p:cNvSpPr/>
            <p:nvPr/>
          </p:nvSpPr>
          <p:spPr>
            <a:xfrm>
              <a:off x="72758" y="4915"/>
              <a:ext cx="809790" cy="1569796"/>
            </a:xfrm>
            <a:custGeom>
              <a:avLst/>
              <a:gdLst/>
              <a:ahLst/>
              <a:cxnLst/>
              <a:rect l="0" t="0" r="0" b="0"/>
              <a:pathLst>
                <a:path w="809790" h="1569796">
                  <a:moveTo>
                    <a:pt x="0" y="0"/>
                  </a:moveTo>
                  <a:lnTo>
                    <a:pt x="809790" y="0"/>
                  </a:lnTo>
                  <a:lnTo>
                    <a:pt x="809790" y="1569796"/>
                  </a:lnTo>
                  <a:lnTo>
                    <a:pt x="0" y="1569796"/>
                  </a:lnTo>
                  <a:lnTo>
                    <a:pt x="0" y="0"/>
                  </a:lnTo>
                </a:path>
              </a:pathLst>
            </a:custGeom>
            <a:solidFill>
              <a:srgbClr val="2F2C29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8" name="Shape 151651"/>
            <p:cNvSpPr/>
            <p:nvPr/>
          </p:nvSpPr>
          <p:spPr>
            <a:xfrm>
              <a:off x="1088187" y="0"/>
              <a:ext cx="955294" cy="1569796"/>
            </a:xfrm>
            <a:custGeom>
              <a:avLst/>
              <a:gdLst/>
              <a:ahLst/>
              <a:cxnLst/>
              <a:rect l="0" t="0" r="0" b="0"/>
              <a:pathLst>
                <a:path w="955294" h="1569796">
                  <a:moveTo>
                    <a:pt x="0" y="0"/>
                  </a:moveTo>
                  <a:lnTo>
                    <a:pt x="955294" y="0"/>
                  </a:lnTo>
                  <a:lnTo>
                    <a:pt x="955294" y="1569796"/>
                  </a:lnTo>
                  <a:lnTo>
                    <a:pt x="0" y="1569796"/>
                  </a:lnTo>
                  <a:lnTo>
                    <a:pt x="0" y="0"/>
                  </a:lnTo>
                </a:path>
              </a:pathLst>
            </a:custGeom>
            <a:solidFill>
              <a:srgbClr val="EFEEE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9" name="Shape 151652"/>
            <p:cNvSpPr/>
            <p:nvPr/>
          </p:nvSpPr>
          <p:spPr>
            <a:xfrm>
              <a:off x="1160945" y="0"/>
              <a:ext cx="809777" cy="1569796"/>
            </a:xfrm>
            <a:custGeom>
              <a:avLst/>
              <a:gdLst/>
              <a:ahLst/>
              <a:cxnLst/>
              <a:rect l="0" t="0" r="0" b="0"/>
              <a:pathLst>
                <a:path w="809777" h="1569796">
                  <a:moveTo>
                    <a:pt x="0" y="0"/>
                  </a:moveTo>
                  <a:lnTo>
                    <a:pt x="809777" y="0"/>
                  </a:lnTo>
                  <a:lnTo>
                    <a:pt x="809777" y="1569796"/>
                  </a:lnTo>
                  <a:lnTo>
                    <a:pt x="0" y="1569796"/>
                  </a:lnTo>
                  <a:lnTo>
                    <a:pt x="0" y="0"/>
                  </a:lnTo>
                </a:path>
              </a:pathLst>
            </a:custGeom>
            <a:solidFill>
              <a:srgbClr val="2F2C29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10" name="Shape 151653"/>
            <p:cNvSpPr/>
            <p:nvPr/>
          </p:nvSpPr>
          <p:spPr>
            <a:xfrm>
              <a:off x="1160945" y="1226554"/>
              <a:ext cx="392430" cy="343243"/>
            </a:xfrm>
            <a:custGeom>
              <a:avLst/>
              <a:gdLst/>
              <a:ahLst/>
              <a:cxnLst/>
              <a:rect l="0" t="0" r="0" b="0"/>
              <a:pathLst>
                <a:path w="392430" h="343243">
                  <a:moveTo>
                    <a:pt x="0" y="0"/>
                  </a:moveTo>
                  <a:lnTo>
                    <a:pt x="392430" y="0"/>
                  </a:lnTo>
                  <a:lnTo>
                    <a:pt x="392430" y="343243"/>
                  </a:lnTo>
                  <a:lnTo>
                    <a:pt x="0" y="343243"/>
                  </a:lnTo>
                  <a:lnTo>
                    <a:pt x="0" y="0"/>
                  </a:lnTo>
                </a:path>
              </a:pathLst>
            </a:custGeom>
            <a:solidFill>
              <a:srgbClr val="2F2C29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11" name="Shape 2709"/>
            <p:cNvSpPr/>
            <p:nvPr/>
          </p:nvSpPr>
          <p:spPr>
            <a:xfrm>
              <a:off x="1248905" y="1411119"/>
              <a:ext cx="7525" cy="18441"/>
            </a:xfrm>
            <a:custGeom>
              <a:avLst/>
              <a:gdLst/>
              <a:ahLst/>
              <a:cxnLst/>
              <a:rect l="0" t="0" r="0" b="0"/>
              <a:pathLst>
                <a:path w="7525" h="18441">
                  <a:moveTo>
                    <a:pt x="7525" y="0"/>
                  </a:moveTo>
                  <a:lnTo>
                    <a:pt x="7525" y="18441"/>
                  </a:lnTo>
                  <a:lnTo>
                    <a:pt x="2627" y="16228"/>
                  </a:lnTo>
                  <a:cubicBezTo>
                    <a:pt x="1003" y="14453"/>
                    <a:pt x="0" y="11999"/>
                    <a:pt x="0" y="9281"/>
                  </a:cubicBezTo>
                  <a:cubicBezTo>
                    <a:pt x="0" y="6652"/>
                    <a:pt x="946" y="4274"/>
                    <a:pt x="2484" y="2520"/>
                  </a:cubicBezTo>
                  <a:lnTo>
                    <a:pt x="7525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12" name="Shape 2710"/>
            <p:cNvSpPr/>
            <p:nvPr/>
          </p:nvSpPr>
          <p:spPr>
            <a:xfrm>
              <a:off x="1191590" y="1349966"/>
              <a:ext cx="64840" cy="140868"/>
            </a:xfrm>
            <a:custGeom>
              <a:avLst/>
              <a:gdLst/>
              <a:ahLst/>
              <a:cxnLst/>
              <a:rect l="0" t="0" r="0" b="0"/>
              <a:pathLst>
                <a:path w="64840" h="140868">
                  <a:moveTo>
                    <a:pt x="64351" y="0"/>
                  </a:moveTo>
                  <a:lnTo>
                    <a:pt x="64840" y="109"/>
                  </a:lnTo>
                  <a:lnTo>
                    <a:pt x="64840" y="16537"/>
                  </a:lnTo>
                  <a:lnTo>
                    <a:pt x="64834" y="16535"/>
                  </a:lnTo>
                  <a:cubicBezTo>
                    <a:pt x="37643" y="16535"/>
                    <a:pt x="15608" y="40665"/>
                    <a:pt x="15608" y="70434"/>
                  </a:cubicBezTo>
                  <a:cubicBezTo>
                    <a:pt x="15608" y="100190"/>
                    <a:pt x="37643" y="124320"/>
                    <a:pt x="64834" y="124320"/>
                  </a:cubicBezTo>
                  <a:lnTo>
                    <a:pt x="64840" y="124319"/>
                  </a:lnTo>
                  <a:lnTo>
                    <a:pt x="64840" y="140760"/>
                  </a:lnTo>
                  <a:lnTo>
                    <a:pt x="64351" y="140868"/>
                  </a:lnTo>
                  <a:cubicBezTo>
                    <a:pt x="28816" y="140868"/>
                    <a:pt x="0" y="109322"/>
                    <a:pt x="0" y="70434"/>
                  </a:cubicBezTo>
                  <a:cubicBezTo>
                    <a:pt x="0" y="31534"/>
                    <a:pt x="28816" y="0"/>
                    <a:pt x="64351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13" name="Shape 2711"/>
            <p:cNvSpPr/>
            <p:nvPr/>
          </p:nvSpPr>
          <p:spPr>
            <a:xfrm>
              <a:off x="1256430" y="1298404"/>
              <a:ext cx="89281" cy="192322"/>
            </a:xfrm>
            <a:custGeom>
              <a:avLst/>
              <a:gdLst/>
              <a:ahLst/>
              <a:cxnLst/>
              <a:rect l="0" t="0" r="0" b="0"/>
              <a:pathLst>
                <a:path w="89281" h="192322">
                  <a:moveTo>
                    <a:pt x="49117" y="0"/>
                  </a:moveTo>
                  <a:lnTo>
                    <a:pt x="77832" y="0"/>
                  </a:lnTo>
                  <a:cubicBezTo>
                    <a:pt x="80347" y="0"/>
                    <a:pt x="82391" y="2248"/>
                    <a:pt x="82391" y="5004"/>
                  </a:cubicBezTo>
                  <a:lnTo>
                    <a:pt x="82391" y="5118"/>
                  </a:lnTo>
                  <a:cubicBezTo>
                    <a:pt x="82391" y="7874"/>
                    <a:pt x="80347" y="10109"/>
                    <a:pt x="77832" y="10109"/>
                  </a:cubicBezTo>
                  <a:lnTo>
                    <a:pt x="54477" y="10109"/>
                  </a:lnTo>
                  <a:lnTo>
                    <a:pt x="47682" y="25946"/>
                  </a:lnTo>
                  <a:lnTo>
                    <a:pt x="89281" y="25946"/>
                  </a:lnTo>
                  <a:lnTo>
                    <a:pt x="89281" y="36474"/>
                  </a:lnTo>
                  <a:lnTo>
                    <a:pt x="43174" y="36474"/>
                  </a:lnTo>
                  <a:lnTo>
                    <a:pt x="40977" y="41592"/>
                  </a:lnTo>
                  <a:lnTo>
                    <a:pt x="89281" y="95819"/>
                  </a:lnTo>
                  <a:lnTo>
                    <a:pt x="89281" y="110880"/>
                  </a:lnTo>
                  <a:lnTo>
                    <a:pt x="36240" y="52642"/>
                  </a:lnTo>
                  <a:lnTo>
                    <a:pt x="32442" y="61493"/>
                  </a:lnTo>
                  <a:cubicBezTo>
                    <a:pt x="51251" y="73787"/>
                    <a:pt x="63836" y="96279"/>
                    <a:pt x="63836" y="121996"/>
                  </a:cubicBezTo>
                  <a:cubicBezTo>
                    <a:pt x="63836" y="151162"/>
                    <a:pt x="47635" y="176198"/>
                    <a:pt x="24548" y="186893"/>
                  </a:cubicBezTo>
                  <a:lnTo>
                    <a:pt x="0" y="192322"/>
                  </a:lnTo>
                  <a:lnTo>
                    <a:pt x="0" y="175881"/>
                  </a:lnTo>
                  <a:lnTo>
                    <a:pt x="19153" y="171647"/>
                  </a:lnTo>
                  <a:cubicBezTo>
                    <a:pt x="36823" y="163466"/>
                    <a:pt x="49231" y="144313"/>
                    <a:pt x="49231" y="121996"/>
                  </a:cubicBezTo>
                  <a:cubicBezTo>
                    <a:pt x="49231" y="102730"/>
                    <a:pt x="39961" y="85877"/>
                    <a:pt x="26067" y="76340"/>
                  </a:cubicBezTo>
                  <a:lnTo>
                    <a:pt x="8871" y="116459"/>
                  </a:lnTo>
                  <a:cubicBezTo>
                    <a:pt x="9849" y="118034"/>
                    <a:pt x="10433" y="119939"/>
                    <a:pt x="10433" y="121996"/>
                  </a:cubicBezTo>
                  <a:cubicBezTo>
                    <a:pt x="10433" y="127432"/>
                    <a:pt x="6420" y="131813"/>
                    <a:pt x="1454" y="131813"/>
                  </a:cubicBezTo>
                  <a:lnTo>
                    <a:pt x="0" y="131156"/>
                  </a:lnTo>
                  <a:lnTo>
                    <a:pt x="0" y="112715"/>
                  </a:lnTo>
                  <a:lnTo>
                    <a:pt x="997" y="112217"/>
                  </a:lnTo>
                  <a:lnTo>
                    <a:pt x="18256" y="71971"/>
                  </a:lnTo>
                  <a:lnTo>
                    <a:pt x="0" y="68099"/>
                  </a:lnTo>
                  <a:lnTo>
                    <a:pt x="0" y="51670"/>
                  </a:lnTo>
                  <a:lnTo>
                    <a:pt x="24619" y="57137"/>
                  </a:lnTo>
                  <a:lnTo>
                    <a:pt x="49117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14" name="Shape 2712"/>
            <p:cNvSpPr/>
            <p:nvPr/>
          </p:nvSpPr>
          <p:spPr>
            <a:xfrm>
              <a:off x="1345711" y="1324350"/>
              <a:ext cx="50565" cy="131712"/>
            </a:xfrm>
            <a:custGeom>
              <a:avLst/>
              <a:gdLst/>
              <a:ahLst/>
              <a:cxnLst/>
              <a:rect l="0" t="0" r="0" b="0"/>
              <a:pathLst>
                <a:path w="50565" h="131712">
                  <a:moveTo>
                    <a:pt x="0" y="0"/>
                  </a:moveTo>
                  <a:lnTo>
                    <a:pt x="50565" y="0"/>
                  </a:lnTo>
                  <a:lnTo>
                    <a:pt x="50565" y="29098"/>
                  </a:lnTo>
                  <a:lnTo>
                    <a:pt x="29077" y="93802"/>
                  </a:lnTo>
                  <a:lnTo>
                    <a:pt x="48457" y="93802"/>
                  </a:lnTo>
                  <a:lnTo>
                    <a:pt x="50565" y="84694"/>
                  </a:lnTo>
                  <a:lnTo>
                    <a:pt x="50565" y="110689"/>
                  </a:lnTo>
                  <a:lnTo>
                    <a:pt x="48990" y="105372"/>
                  </a:lnTo>
                  <a:lnTo>
                    <a:pt x="25711" y="105372"/>
                  </a:lnTo>
                  <a:lnTo>
                    <a:pt x="22066" y="126263"/>
                  </a:lnTo>
                  <a:lnTo>
                    <a:pt x="30499" y="127889"/>
                  </a:lnTo>
                  <a:lnTo>
                    <a:pt x="29902" y="131712"/>
                  </a:lnTo>
                  <a:lnTo>
                    <a:pt x="21406" y="130086"/>
                  </a:lnTo>
                  <a:lnTo>
                    <a:pt x="21406" y="130099"/>
                  </a:lnTo>
                  <a:lnTo>
                    <a:pt x="15869" y="129451"/>
                  </a:lnTo>
                  <a:lnTo>
                    <a:pt x="19679" y="106540"/>
                  </a:lnTo>
                  <a:lnTo>
                    <a:pt x="0" y="84934"/>
                  </a:lnTo>
                  <a:lnTo>
                    <a:pt x="0" y="69872"/>
                  </a:lnTo>
                  <a:lnTo>
                    <a:pt x="19653" y="91935"/>
                  </a:lnTo>
                  <a:lnTo>
                    <a:pt x="17748" y="77788"/>
                  </a:lnTo>
                  <a:lnTo>
                    <a:pt x="9290" y="79299"/>
                  </a:lnTo>
                  <a:lnTo>
                    <a:pt x="8731" y="75463"/>
                  </a:lnTo>
                  <a:lnTo>
                    <a:pt x="17240" y="73939"/>
                  </a:lnTo>
                  <a:lnTo>
                    <a:pt x="22651" y="72555"/>
                  </a:lnTo>
                  <a:lnTo>
                    <a:pt x="24162" y="83210"/>
                  </a:lnTo>
                  <a:lnTo>
                    <a:pt x="48304" y="10528"/>
                  </a:lnTo>
                  <a:lnTo>
                    <a:pt x="0" y="10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15" name="Shape 2713"/>
            <p:cNvSpPr/>
            <p:nvPr/>
          </p:nvSpPr>
          <p:spPr>
            <a:xfrm>
              <a:off x="1371206" y="1301807"/>
              <a:ext cx="25069" cy="13424"/>
            </a:xfrm>
            <a:custGeom>
              <a:avLst/>
              <a:gdLst/>
              <a:ahLst/>
              <a:cxnLst/>
              <a:rect l="0" t="0" r="0" b="0"/>
              <a:pathLst>
                <a:path w="25069" h="13424">
                  <a:moveTo>
                    <a:pt x="6058" y="0"/>
                  </a:moveTo>
                  <a:lnTo>
                    <a:pt x="25069" y="0"/>
                  </a:lnTo>
                  <a:lnTo>
                    <a:pt x="25069" y="13424"/>
                  </a:lnTo>
                  <a:lnTo>
                    <a:pt x="6058" y="13424"/>
                  </a:lnTo>
                  <a:cubicBezTo>
                    <a:pt x="2718" y="13424"/>
                    <a:pt x="0" y="10439"/>
                    <a:pt x="0" y="6769"/>
                  </a:cubicBezTo>
                  <a:lnTo>
                    <a:pt x="0" y="6629"/>
                  </a:lnTo>
                  <a:cubicBezTo>
                    <a:pt x="0" y="2972"/>
                    <a:pt x="2718" y="0"/>
                    <a:pt x="6058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16" name="Shape 2714"/>
            <p:cNvSpPr/>
            <p:nvPr/>
          </p:nvSpPr>
          <p:spPr>
            <a:xfrm>
              <a:off x="1396276" y="1301807"/>
              <a:ext cx="33477" cy="180621"/>
            </a:xfrm>
            <a:custGeom>
              <a:avLst/>
              <a:gdLst/>
              <a:ahLst/>
              <a:cxnLst/>
              <a:rect l="0" t="0" r="0" b="0"/>
              <a:pathLst>
                <a:path w="33477" h="180621">
                  <a:moveTo>
                    <a:pt x="0" y="0"/>
                  </a:moveTo>
                  <a:lnTo>
                    <a:pt x="17806" y="0"/>
                  </a:lnTo>
                  <a:cubicBezTo>
                    <a:pt x="21146" y="0"/>
                    <a:pt x="23864" y="2972"/>
                    <a:pt x="23864" y="6629"/>
                  </a:cubicBezTo>
                  <a:lnTo>
                    <a:pt x="23864" y="6769"/>
                  </a:lnTo>
                  <a:cubicBezTo>
                    <a:pt x="23864" y="10439"/>
                    <a:pt x="21146" y="13424"/>
                    <a:pt x="17806" y="13424"/>
                  </a:cubicBezTo>
                  <a:lnTo>
                    <a:pt x="12688" y="13424"/>
                  </a:lnTo>
                  <a:lnTo>
                    <a:pt x="8725" y="25362"/>
                  </a:lnTo>
                  <a:lnTo>
                    <a:pt x="29795" y="57747"/>
                  </a:lnTo>
                  <a:lnTo>
                    <a:pt x="33477" y="56047"/>
                  </a:lnTo>
                  <a:lnTo>
                    <a:pt x="33477" y="82756"/>
                  </a:lnTo>
                  <a:lnTo>
                    <a:pt x="30404" y="77965"/>
                  </a:lnTo>
                  <a:cubicBezTo>
                    <a:pt x="20524" y="87376"/>
                    <a:pt x="14123" y="101028"/>
                    <a:pt x="13551" y="116345"/>
                  </a:cubicBezTo>
                  <a:lnTo>
                    <a:pt x="33477" y="116345"/>
                  </a:lnTo>
                  <a:lnTo>
                    <a:pt x="33477" y="127914"/>
                  </a:lnTo>
                  <a:lnTo>
                    <a:pt x="14237" y="127914"/>
                  </a:lnTo>
                  <a:cubicBezTo>
                    <a:pt x="16256" y="140564"/>
                    <a:pt x="22295" y="151705"/>
                    <a:pt x="30865" y="159683"/>
                  </a:cubicBezTo>
                  <a:lnTo>
                    <a:pt x="33477" y="161368"/>
                  </a:lnTo>
                  <a:lnTo>
                    <a:pt x="33477" y="180621"/>
                  </a:lnTo>
                  <a:lnTo>
                    <a:pt x="19631" y="171401"/>
                  </a:lnTo>
                  <a:cubicBezTo>
                    <a:pt x="13962" y="165917"/>
                    <a:pt x="9183" y="159355"/>
                    <a:pt x="5560" y="152010"/>
                  </a:cubicBezTo>
                  <a:lnTo>
                    <a:pt x="0" y="133231"/>
                  </a:lnTo>
                  <a:lnTo>
                    <a:pt x="0" y="107236"/>
                  </a:lnTo>
                  <a:lnTo>
                    <a:pt x="4690" y="86973"/>
                  </a:lnTo>
                  <a:cubicBezTo>
                    <a:pt x="8770" y="78092"/>
                    <a:pt x="14516" y="70288"/>
                    <a:pt x="21489" y="64059"/>
                  </a:cubicBezTo>
                  <a:lnTo>
                    <a:pt x="4611" y="37757"/>
                  </a:lnTo>
                  <a:lnTo>
                    <a:pt x="0" y="51640"/>
                  </a:lnTo>
                  <a:lnTo>
                    <a:pt x="0" y="22542"/>
                  </a:lnTo>
                  <a:lnTo>
                    <a:pt x="1232" y="22542"/>
                  </a:lnTo>
                  <a:lnTo>
                    <a:pt x="4268" y="13424"/>
                  </a:lnTo>
                  <a:lnTo>
                    <a:pt x="0" y="134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17" name="Shape 2715"/>
            <p:cNvSpPr/>
            <p:nvPr/>
          </p:nvSpPr>
          <p:spPr>
            <a:xfrm>
              <a:off x="1429753" y="1349966"/>
              <a:ext cx="93040" cy="140868"/>
            </a:xfrm>
            <a:custGeom>
              <a:avLst/>
              <a:gdLst/>
              <a:ahLst/>
              <a:cxnLst/>
              <a:rect l="0" t="0" r="0" b="0"/>
              <a:pathLst>
                <a:path w="93040" h="140868">
                  <a:moveTo>
                    <a:pt x="28715" y="0"/>
                  </a:moveTo>
                  <a:cubicBezTo>
                    <a:pt x="64250" y="0"/>
                    <a:pt x="93040" y="31534"/>
                    <a:pt x="93040" y="70434"/>
                  </a:cubicBezTo>
                  <a:cubicBezTo>
                    <a:pt x="93040" y="109322"/>
                    <a:pt x="64250" y="140868"/>
                    <a:pt x="28715" y="140868"/>
                  </a:cubicBezTo>
                  <a:cubicBezTo>
                    <a:pt x="20552" y="140868"/>
                    <a:pt x="12746" y="139204"/>
                    <a:pt x="5564" y="136168"/>
                  </a:cubicBezTo>
                  <a:lnTo>
                    <a:pt x="0" y="132463"/>
                  </a:lnTo>
                  <a:lnTo>
                    <a:pt x="0" y="113209"/>
                  </a:lnTo>
                  <a:lnTo>
                    <a:pt x="11953" y="120915"/>
                  </a:lnTo>
                  <a:cubicBezTo>
                    <a:pt x="17317" y="123116"/>
                    <a:pt x="23127" y="124320"/>
                    <a:pt x="29197" y="124320"/>
                  </a:cubicBezTo>
                  <a:cubicBezTo>
                    <a:pt x="56388" y="124320"/>
                    <a:pt x="78423" y="100190"/>
                    <a:pt x="78423" y="70434"/>
                  </a:cubicBezTo>
                  <a:cubicBezTo>
                    <a:pt x="78423" y="40665"/>
                    <a:pt x="56388" y="16535"/>
                    <a:pt x="29197" y="16535"/>
                  </a:cubicBezTo>
                  <a:cubicBezTo>
                    <a:pt x="20498" y="16535"/>
                    <a:pt x="12357" y="19025"/>
                    <a:pt x="5271" y="23355"/>
                  </a:cubicBezTo>
                  <a:lnTo>
                    <a:pt x="29680" y="60846"/>
                  </a:lnTo>
                  <a:cubicBezTo>
                    <a:pt x="33693" y="61824"/>
                    <a:pt x="36716" y="65735"/>
                    <a:pt x="36716" y="70434"/>
                  </a:cubicBezTo>
                  <a:cubicBezTo>
                    <a:pt x="36716" y="75870"/>
                    <a:pt x="32690" y="80251"/>
                    <a:pt x="27737" y="80251"/>
                  </a:cubicBezTo>
                  <a:cubicBezTo>
                    <a:pt x="26784" y="80251"/>
                    <a:pt x="25883" y="80061"/>
                    <a:pt x="25032" y="79756"/>
                  </a:cubicBezTo>
                  <a:lnTo>
                    <a:pt x="0" y="79756"/>
                  </a:lnTo>
                  <a:lnTo>
                    <a:pt x="0" y="68186"/>
                  </a:lnTo>
                  <a:lnTo>
                    <a:pt x="18999" y="68186"/>
                  </a:lnTo>
                  <a:cubicBezTo>
                    <a:pt x="19203" y="67285"/>
                    <a:pt x="19520" y="66446"/>
                    <a:pt x="19926" y="65659"/>
                  </a:cubicBezTo>
                  <a:lnTo>
                    <a:pt x="0" y="34597"/>
                  </a:lnTo>
                  <a:lnTo>
                    <a:pt x="0" y="7889"/>
                  </a:lnTo>
                  <a:lnTo>
                    <a:pt x="11649" y="2513"/>
                  </a:lnTo>
                  <a:cubicBezTo>
                    <a:pt x="17082" y="876"/>
                    <a:pt x="22803" y="0"/>
                    <a:pt x="28715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18" name="Shape 151654"/>
            <p:cNvSpPr/>
            <p:nvPr/>
          </p:nvSpPr>
          <p:spPr>
            <a:xfrm>
              <a:off x="1553375" y="57341"/>
              <a:ext cx="24930" cy="92558"/>
            </a:xfrm>
            <a:custGeom>
              <a:avLst/>
              <a:gdLst/>
              <a:ahLst/>
              <a:cxnLst/>
              <a:rect l="0" t="0" r="0" b="0"/>
              <a:pathLst>
                <a:path w="24930" h="92558">
                  <a:moveTo>
                    <a:pt x="0" y="0"/>
                  </a:moveTo>
                  <a:lnTo>
                    <a:pt x="24930" y="0"/>
                  </a:lnTo>
                  <a:lnTo>
                    <a:pt x="24930" y="92558"/>
                  </a:lnTo>
                  <a:lnTo>
                    <a:pt x="0" y="92558"/>
                  </a:lnTo>
                  <a:lnTo>
                    <a:pt x="0" y="0"/>
                  </a:lnTo>
                </a:path>
              </a:pathLst>
            </a:custGeom>
            <a:solidFill>
              <a:srgbClr val="EFEEE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19" name="Shape 151655"/>
            <p:cNvSpPr/>
            <p:nvPr/>
          </p:nvSpPr>
          <p:spPr>
            <a:xfrm>
              <a:off x="1553375" y="267360"/>
              <a:ext cx="24930" cy="92558"/>
            </a:xfrm>
            <a:custGeom>
              <a:avLst/>
              <a:gdLst/>
              <a:ahLst/>
              <a:cxnLst/>
              <a:rect l="0" t="0" r="0" b="0"/>
              <a:pathLst>
                <a:path w="24930" h="92558">
                  <a:moveTo>
                    <a:pt x="0" y="0"/>
                  </a:moveTo>
                  <a:lnTo>
                    <a:pt x="24930" y="0"/>
                  </a:lnTo>
                  <a:lnTo>
                    <a:pt x="24930" y="92558"/>
                  </a:lnTo>
                  <a:lnTo>
                    <a:pt x="0" y="92558"/>
                  </a:lnTo>
                  <a:lnTo>
                    <a:pt x="0" y="0"/>
                  </a:lnTo>
                </a:path>
              </a:pathLst>
            </a:custGeom>
            <a:solidFill>
              <a:srgbClr val="EFEEE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20" name="Shape 151656"/>
            <p:cNvSpPr/>
            <p:nvPr/>
          </p:nvSpPr>
          <p:spPr>
            <a:xfrm>
              <a:off x="1553375" y="477393"/>
              <a:ext cx="24930" cy="92558"/>
            </a:xfrm>
            <a:custGeom>
              <a:avLst/>
              <a:gdLst/>
              <a:ahLst/>
              <a:cxnLst/>
              <a:rect l="0" t="0" r="0" b="0"/>
              <a:pathLst>
                <a:path w="24930" h="92558">
                  <a:moveTo>
                    <a:pt x="0" y="0"/>
                  </a:moveTo>
                  <a:lnTo>
                    <a:pt x="24930" y="0"/>
                  </a:lnTo>
                  <a:lnTo>
                    <a:pt x="24930" y="92558"/>
                  </a:lnTo>
                  <a:lnTo>
                    <a:pt x="0" y="92558"/>
                  </a:lnTo>
                  <a:lnTo>
                    <a:pt x="0" y="0"/>
                  </a:lnTo>
                </a:path>
              </a:pathLst>
            </a:custGeom>
            <a:solidFill>
              <a:srgbClr val="EFEEE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21" name="Shape 151657"/>
            <p:cNvSpPr/>
            <p:nvPr/>
          </p:nvSpPr>
          <p:spPr>
            <a:xfrm>
              <a:off x="1553375" y="687426"/>
              <a:ext cx="24930" cy="92558"/>
            </a:xfrm>
            <a:custGeom>
              <a:avLst/>
              <a:gdLst/>
              <a:ahLst/>
              <a:cxnLst/>
              <a:rect l="0" t="0" r="0" b="0"/>
              <a:pathLst>
                <a:path w="24930" h="92558">
                  <a:moveTo>
                    <a:pt x="0" y="0"/>
                  </a:moveTo>
                  <a:lnTo>
                    <a:pt x="24930" y="0"/>
                  </a:lnTo>
                  <a:lnTo>
                    <a:pt x="24930" y="92558"/>
                  </a:lnTo>
                  <a:lnTo>
                    <a:pt x="0" y="92558"/>
                  </a:lnTo>
                  <a:lnTo>
                    <a:pt x="0" y="0"/>
                  </a:lnTo>
                </a:path>
              </a:pathLst>
            </a:custGeom>
            <a:solidFill>
              <a:srgbClr val="EFEEE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22" name="Shape 151658"/>
            <p:cNvSpPr/>
            <p:nvPr/>
          </p:nvSpPr>
          <p:spPr>
            <a:xfrm>
              <a:off x="1553375" y="897445"/>
              <a:ext cx="24930" cy="92558"/>
            </a:xfrm>
            <a:custGeom>
              <a:avLst/>
              <a:gdLst/>
              <a:ahLst/>
              <a:cxnLst/>
              <a:rect l="0" t="0" r="0" b="0"/>
              <a:pathLst>
                <a:path w="24930" h="92558">
                  <a:moveTo>
                    <a:pt x="0" y="0"/>
                  </a:moveTo>
                  <a:lnTo>
                    <a:pt x="24930" y="0"/>
                  </a:lnTo>
                  <a:lnTo>
                    <a:pt x="24930" y="92558"/>
                  </a:lnTo>
                  <a:lnTo>
                    <a:pt x="0" y="92558"/>
                  </a:lnTo>
                  <a:lnTo>
                    <a:pt x="0" y="0"/>
                  </a:lnTo>
                </a:path>
              </a:pathLst>
            </a:custGeom>
            <a:solidFill>
              <a:srgbClr val="EFEEE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23" name="Shape 151659"/>
            <p:cNvSpPr/>
            <p:nvPr/>
          </p:nvSpPr>
          <p:spPr>
            <a:xfrm>
              <a:off x="1553375" y="1107478"/>
              <a:ext cx="24930" cy="92558"/>
            </a:xfrm>
            <a:custGeom>
              <a:avLst/>
              <a:gdLst/>
              <a:ahLst/>
              <a:cxnLst/>
              <a:rect l="0" t="0" r="0" b="0"/>
              <a:pathLst>
                <a:path w="24930" h="92558">
                  <a:moveTo>
                    <a:pt x="0" y="0"/>
                  </a:moveTo>
                  <a:lnTo>
                    <a:pt x="24930" y="0"/>
                  </a:lnTo>
                  <a:lnTo>
                    <a:pt x="24930" y="92558"/>
                  </a:lnTo>
                  <a:lnTo>
                    <a:pt x="0" y="92558"/>
                  </a:lnTo>
                  <a:lnTo>
                    <a:pt x="0" y="0"/>
                  </a:lnTo>
                </a:path>
              </a:pathLst>
            </a:custGeom>
            <a:solidFill>
              <a:srgbClr val="EFEEE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24" name="Shape 151660"/>
            <p:cNvSpPr/>
            <p:nvPr/>
          </p:nvSpPr>
          <p:spPr>
            <a:xfrm>
              <a:off x="1553375" y="1317498"/>
              <a:ext cx="24930" cy="92558"/>
            </a:xfrm>
            <a:custGeom>
              <a:avLst/>
              <a:gdLst/>
              <a:ahLst/>
              <a:cxnLst/>
              <a:rect l="0" t="0" r="0" b="0"/>
              <a:pathLst>
                <a:path w="24930" h="92558">
                  <a:moveTo>
                    <a:pt x="0" y="0"/>
                  </a:moveTo>
                  <a:lnTo>
                    <a:pt x="24930" y="0"/>
                  </a:lnTo>
                  <a:lnTo>
                    <a:pt x="24930" y="92558"/>
                  </a:lnTo>
                  <a:lnTo>
                    <a:pt x="0" y="92558"/>
                  </a:lnTo>
                  <a:lnTo>
                    <a:pt x="0" y="0"/>
                  </a:lnTo>
                </a:path>
              </a:pathLst>
            </a:custGeom>
            <a:solidFill>
              <a:srgbClr val="EFEEE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25" name="Shape 151661"/>
            <p:cNvSpPr/>
            <p:nvPr/>
          </p:nvSpPr>
          <p:spPr>
            <a:xfrm>
              <a:off x="1553375" y="1527531"/>
              <a:ext cx="24930" cy="42266"/>
            </a:xfrm>
            <a:custGeom>
              <a:avLst/>
              <a:gdLst/>
              <a:ahLst/>
              <a:cxnLst/>
              <a:rect l="0" t="0" r="0" b="0"/>
              <a:pathLst>
                <a:path w="24930" h="42266">
                  <a:moveTo>
                    <a:pt x="0" y="0"/>
                  </a:moveTo>
                  <a:lnTo>
                    <a:pt x="24930" y="0"/>
                  </a:lnTo>
                  <a:lnTo>
                    <a:pt x="24930" y="42266"/>
                  </a:lnTo>
                  <a:lnTo>
                    <a:pt x="0" y="42266"/>
                  </a:lnTo>
                  <a:lnTo>
                    <a:pt x="0" y="0"/>
                  </a:lnTo>
                </a:path>
              </a:pathLst>
            </a:custGeom>
            <a:solidFill>
              <a:srgbClr val="EFEEE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26" name="Shape 2725"/>
            <p:cNvSpPr/>
            <p:nvPr/>
          </p:nvSpPr>
          <p:spPr>
            <a:xfrm>
              <a:off x="161894" y="185245"/>
              <a:ext cx="173825" cy="359194"/>
            </a:xfrm>
            <a:custGeom>
              <a:avLst/>
              <a:gdLst/>
              <a:ahLst/>
              <a:cxnLst/>
              <a:rect l="0" t="0" r="0" b="0"/>
              <a:pathLst>
                <a:path w="173825" h="359194">
                  <a:moveTo>
                    <a:pt x="86906" y="0"/>
                  </a:moveTo>
                  <a:lnTo>
                    <a:pt x="173825" y="130454"/>
                  </a:lnTo>
                  <a:lnTo>
                    <a:pt x="126416" y="130454"/>
                  </a:lnTo>
                  <a:lnTo>
                    <a:pt x="126416" y="359194"/>
                  </a:lnTo>
                  <a:lnTo>
                    <a:pt x="47409" y="359194"/>
                  </a:lnTo>
                  <a:lnTo>
                    <a:pt x="47409" y="130454"/>
                  </a:lnTo>
                  <a:lnTo>
                    <a:pt x="0" y="130454"/>
                  </a:lnTo>
                  <a:lnTo>
                    <a:pt x="86906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27" name="Shape 2726"/>
            <p:cNvSpPr/>
            <p:nvPr/>
          </p:nvSpPr>
          <p:spPr>
            <a:xfrm>
              <a:off x="602153" y="896563"/>
              <a:ext cx="173812" cy="359194"/>
            </a:xfrm>
            <a:custGeom>
              <a:avLst/>
              <a:gdLst/>
              <a:ahLst/>
              <a:cxnLst/>
              <a:rect l="0" t="0" r="0" b="0"/>
              <a:pathLst>
                <a:path w="173812" h="359194">
                  <a:moveTo>
                    <a:pt x="86893" y="0"/>
                  </a:moveTo>
                  <a:lnTo>
                    <a:pt x="173812" y="130442"/>
                  </a:lnTo>
                  <a:lnTo>
                    <a:pt x="126403" y="130442"/>
                  </a:lnTo>
                  <a:lnTo>
                    <a:pt x="126403" y="359194"/>
                  </a:lnTo>
                  <a:lnTo>
                    <a:pt x="47396" y="359194"/>
                  </a:lnTo>
                  <a:lnTo>
                    <a:pt x="47396" y="130442"/>
                  </a:lnTo>
                  <a:lnTo>
                    <a:pt x="0" y="130442"/>
                  </a:lnTo>
                  <a:lnTo>
                    <a:pt x="86893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28" name="Shape 2727"/>
            <p:cNvSpPr/>
            <p:nvPr/>
          </p:nvSpPr>
          <p:spPr>
            <a:xfrm>
              <a:off x="1283190" y="477394"/>
              <a:ext cx="173812" cy="359194"/>
            </a:xfrm>
            <a:custGeom>
              <a:avLst/>
              <a:gdLst/>
              <a:ahLst/>
              <a:cxnLst/>
              <a:rect l="0" t="0" r="0" b="0"/>
              <a:pathLst>
                <a:path w="173812" h="359194">
                  <a:moveTo>
                    <a:pt x="86906" y="0"/>
                  </a:moveTo>
                  <a:lnTo>
                    <a:pt x="173812" y="130442"/>
                  </a:lnTo>
                  <a:lnTo>
                    <a:pt x="126403" y="130442"/>
                  </a:lnTo>
                  <a:lnTo>
                    <a:pt x="126403" y="359194"/>
                  </a:lnTo>
                  <a:lnTo>
                    <a:pt x="47409" y="359194"/>
                  </a:lnTo>
                  <a:lnTo>
                    <a:pt x="47409" y="130442"/>
                  </a:lnTo>
                  <a:lnTo>
                    <a:pt x="0" y="130442"/>
                  </a:lnTo>
                  <a:lnTo>
                    <a:pt x="86906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29" name="Shape 151662"/>
            <p:cNvSpPr/>
            <p:nvPr/>
          </p:nvSpPr>
          <p:spPr>
            <a:xfrm>
              <a:off x="2167281" y="432981"/>
              <a:ext cx="1021080" cy="1141743"/>
            </a:xfrm>
            <a:custGeom>
              <a:avLst/>
              <a:gdLst/>
              <a:ahLst/>
              <a:cxnLst/>
              <a:rect l="0" t="0" r="0" b="0"/>
              <a:pathLst>
                <a:path w="1021080" h="1141743">
                  <a:moveTo>
                    <a:pt x="0" y="0"/>
                  </a:moveTo>
                  <a:lnTo>
                    <a:pt x="1021080" y="0"/>
                  </a:lnTo>
                  <a:lnTo>
                    <a:pt x="1021080" y="1141743"/>
                  </a:lnTo>
                  <a:lnTo>
                    <a:pt x="0" y="1141743"/>
                  </a:lnTo>
                  <a:lnTo>
                    <a:pt x="0" y="0"/>
                  </a:lnTo>
                </a:path>
              </a:pathLst>
            </a:custGeom>
            <a:solidFill>
              <a:srgbClr val="EFEEE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30" name="Shape 151663"/>
            <p:cNvSpPr/>
            <p:nvPr/>
          </p:nvSpPr>
          <p:spPr>
            <a:xfrm>
              <a:off x="2250986" y="432981"/>
              <a:ext cx="853669" cy="1141743"/>
            </a:xfrm>
            <a:custGeom>
              <a:avLst/>
              <a:gdLst/>
              <a:ahLst/>
              <a:cxnLst/>
              <a:rect l="0" t="0" r="0" b="0"/>
              <a:pathLst>
                <a:path w="853669" h="1141743">
                  <a:moveTo>
                    <a:pt x="0" y="0"/>
                  </a:moveTo>
                  <a:lnTo>
                    <a:pt x="853669" y="0"/>
                  </a:lnTo>
                  <a:lnTo>
                    <a:pt x="853669" y="1141743"/>
                  </a:lnTo>
                  <a:lnTo>
                    <a:pt x="0" y="1141743"/>
                  </a:lnTo>
                  <a:lnTo>
                    <a:pt x="0" y="0"/>
                  </a:lnTo>
                </a:path>
              </a:pathLst>
            </a:custGeom>
            <a:solidFill>
              <a:srgbClr val="2F2C29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31" name="Shape 151664"/>
            <p:cNvSpPr/>
            <p:nvPr/>
          </p:nvSpPr>
          <p:spPr>
            <a:xfrm>
              <a:off x="2299246" y="432943"/>
              <a:ext cx="93332" cy="221793"/>
            </a:xfrm>
            <a:custGeom>
              <a:avLst/>
              <a:gdLst/>
              <a:ahLst/>
              <a:cxnLst/>
              <a:rect l="0" t="0" r="0" b="0"/>
              <a:pathLst>
                <a:path w="93332" h="221793">
                  <a:moveTo>
                    <a:pt x="0" y="0"/>
                  </a:moveTo>
                  <a:lnTo>
                    <a:pt x="93332" y="0"/>
                  </a:lnTo>
                  <a:lnTo>
                    <a:pt x="93332" y="221793"/>
                  </a:lnTo>
                  <a:lnTo>
                    <a:pt x="0" y="22179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32" name="Shape 151665"/>
            <p:cNvSpPr/>
            <p:nvPr/>
          </p:nvSpPr>
          <p:spPr>
            <a:xfrm>
              <a:off x="2524912" y="432943"/>
              <a:ext cx="93332" cy="221793"/>
            </a:xfrm>
            <a:custGeom>
              <a:avLst/>
              <a:gdLst/>
              <a:ahLst/>
              <a:cxnLst/>
              <a:rect l="0" t="0" r="0" b="0"/>
              <a:pathLst>
                <a:path w="93332" h="221793">
                  <a:moveTo>
                    <a:pt x="0" y="0"/>
                  </a:moveTo>
                  <a:lnTo>
                    <a:pt x="93332" y="0"/>
                  </a:lnTo>
                  <a:lnTo>
                    <a:pt x="93332" y="221793"/>
                  </a:lnTo>
                  <a:lnTo>
                    <a:pt x="0" y="22179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33" name="Shape 151666"/>
            <p:cNvSpPr/>
            <p:nvPr/>
          </p:nvSpPr>
          <p:spPr>
            <a:xfrm>
              <a:off x="2750579" y="432943"/>
              <a:ext cx="93345" cy="221793"/>
            </a:xfrm>
            <a:custGeom>
              <a:avLst/>
              <a:gdLst/>
              <a:ahLst/>
              <a:cxnLst/>
              <a:rect l="0" t="0" r="0" b="0"/>
              <a:pathLst>
                <a:path w="93345" h="221793">
                  <a:moveTo>
                    <a:pt x="0" y="0"/>
                  </a:moveTo>
                  <a:lnTo>
                    <a:pt x="93345" y="0"/>
                  </a:lnTo>
                  <a:lnTo>
                    <a:pt x="93345" y="221793"/>
                  </a:lnTo>
                  <a:lnTo>
                    <a:pt x="0" y="22179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34" name="Shape 151667"/>
            <p:cNvSpPr/>
            <p:nvPr/>
          </p:nvSpPr>
          <p:spPr>
            <a:xfrm>
              <a:off x="2976245" y="432943"/>
              <a:ext cx="93345" cy="221793"/>
            </a:xfrm>
            <a:custGeom>
              <a:avLst/>
              <a:gdLst/>
              <a:ahLst/>
              <a:cxnLst/>
              <a:rect l="0" t="0" r="0" b="0"/>
              <a:pathLst>
                <a:path w="93345" h="221793">
                  <a:moveTo>
                    <a:pt x="0" y="0"/>
                  </a:moveTo>
                  <a:lnTo>
                    <a:pt x="93345" y="0"/>
                  </a:lnTo>
                  <a:lnTo>
                    <a:pt x="93345" y="221793"/>
                  </a:lnTo>
                  <a:lnTo>
                    <a:pt x="0" y="22179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35" name="Shape 2734"/>
            <p:cNvSpPr/>
            <p:nvPr/>
          </p:nvSpPr>
          <p:spPr>
            <a:xfrm>
              <a:off x="2250994" y="721382"/>
              <a:ext cx="853656" cy="0"/>
            </a:xfrm>
            <a:custGeom>
              <a:avLst/>
              <a:gdLst/>
              <a:ahLst/>
              <a:cxnLst/>
              <a:rect l="0" t="0" r="0" b="0"/>
              <a:pathLst>
                <a:path w="853656">
                  <a:moveTo>
                    <a:pt x="853656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FEEE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36" name="Shape 2735"/>
            <p:cNvSpPr/>
            <p:nvPr/>
          </p:nvSpPr>
          <p:spPr>
            <a:xfrm>
              <a:off x="2250990" y="721385"/>
              <a:ext cx="853669" cy="0"/>
            </a:xfrm>
            <a:custGeom>
              <a:avLst/>
              <a:gdLst/>
              <a:ahLst/>
              <a:cxnLst/>
              <a:rect l="0" t="0" r="0" b="0"/>
              <a:pathLst>
                <a:path w="853669">
                  <a:moveTo>
                    <a:pt x="0" y="0"/>
                  </a:moveTo>
                  <a:lnTo>
                    <a:pt x="853669" y="0"/>
                  </a:lnTo>
                </a:path>
              </a:pathLst>
            </a:custGeom>
            <a:noFill/>
            <a:ln w="29197" cap="flat" cmpd="sng" algn="ctr">
              <a:solidFill>
                <a:srgbClr val="FFFFFF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37" name="Rectangle 2736"/>
            <p:cNvSpPr/>
            <p:nvPr/>
          </p:nvSpPr>
          <p:spPr>
            <a:xfrm>
              <a:off x="2411553" y="811202"/>
              <a:ext cx="809321" cy="28442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R" sz="1700">
                  <a:solidFill>
                    <a:srgbClr val="FFFFFF"/>
                  </a:solidFill>
                  <a:effectLst/>
                  <a:latin typeface="Impact" panose="020B0806030902050204" pitchFamily="34" charset="0"/>
                  <a:ea typeface="Impact" panose="020B0806030902050204" pitchFamily="34" charset="0"/>
                  <a:cs typeface="Impact" panose="020B0806030902050204" pitchFamily="34" charset="0"/>
                </a:rPr>
                <a:t>ALTO</a:t>
              </a:r>
              <a:endParaRPr lang="es-CR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Shape 2737"/>
            <p:cNvSpPr/>
            <p:nvPr/>
          </p:nvSpPr>
          <p:spPr>
            <a:xfrm>
              <a:off x="2298783" y="721368"/>
              <a:ext cx="0" cy="866648"/>
            </a:xfrm>
            <a:custGeom>
              <a:avLst/>
              <a:gdLst/>
              <a:ahLst/>
              <a:cxnLst/>
              <a:rect l="0" t="0" r="0" b="0"/>
              <a:pathLst>
                <a:path h="866648">
                  <a:moveTo>
                    <a:pt x="0" y="86664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FEEE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39" name="Shape 2738"/>
            <p:cNvSpPr/>
            <p:nvPr/>
          </p:nvSpPr>
          <p:spPr>
            <a:xfrm>
              <a:off x="2298788" y="721365"/>
              <a:ext cx="0" cy="866648"/>
            </a:xfrm>
            <a:custGeom>
              <a:avLst/>
              <a:gdLst/>
              <a:ahLst/>
              <a:cxnLst/>
              <a:rect l="0" t="0" r="0" b="0"/>
              <a:pathLst>
                <a:path h="866648">
                  <a:moveTo>
                    <a:pt x="0" y="0"/>
                  </a:moveTo>
                  <a:lnTo>
                    <a:pt x="0" y="866648"/>
                  </a:lnTo>
                </a:path>
              </a:pathLst>
            </a:custGeom>
            <a:noFill/>
            <a:ln w="27788" cap="flat" cmpd="sng" algn="ctr">
              <a:solidFill>
                <a:srgbClr val="FFFFFF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40" name="Shape 12313"/>
            <p:cNvSpPr/>
            <p:nvPr/>
          </p:nvSpPr>
          <p:spPr>
            <a:xfrm>
              <a:off x="484796" y="4919"/>
              <a:ext cx="0" cy="1569796"/>
            </a:xfrm>
            <a:custGeom>
              <a:avLst/>
              <a:gdLst/>
              <a:ahLst/>
              <a:cxnLst/>
              <a:rect l="0" t="0" r="0" b="0"/>
              <a:pathLst>
                <a:path h="1569796">
                  <a:moveTo>
                    <a:pt x="0" y="0"/>
                  </a:moveTo>
                  <a:lnTo>
                    <a:pt x="0" y="1569796"/>
                  </a:lnTo>
                </a:path>
              </a:pathLst>
            </a:custGeom>
            <a:noFill/>
            <a:ln w="25400" cap="flat" cmpd="sng" algn="ctr">
              <a:solidFill>
                <a:srgbClr val="FFFFFF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</p:grpSp>
      <p:pic>
        <p:nvPicPr>
          <p:cNvPr id="42" name="Imagen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99" y="2009250"/>
            <a:ext cx="2372765" cy="106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151216"/>
          <p:cNvGrpSpPr/>
          <p:nvPr/>
        </p:nvGrpSpPr>
        <p:grpSpPr>
          <a:xfrm>
            <a:off x="902036" y="3254185"/>
            <a:ext cx="2372765" cy="1027110"/>
            <a:chOff x="-7251" y="-7276"/>
            <a:chExt cx="1234440" cy="484632"/>
          </a:xfrm>
        </p:grpSpPr>
        <p:pic>
          <p:nvPicPr>
            <p:cNvPr id="44" name="Picture 15155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7251" y="-7276"/>
              <a:ext cx="1234440" cy="484632"/>
            </a:xfrm>
            <a:prstGeom prst="rect">
              <a:avLst/>
            </a:prstGeom>
          </p:spPr>
        </p:pic>
        <p:sp>
          <p:nvSpPr>
            <p:cNvPr id="45" name="Shape 151753"/>
            <p:cNvSpPr/>
            <p:nvPr/>
          </p:nvSpPr>
          <p:spPr>
            <a:xfrm>
              <a:off x="1203655" y="228752"/>
              <a:ext cx="23203" cy="19024"/>
            </a:xfrm>
            <a:custGeom>
              <a:avLst/>
              <a:gdLst/>
              <a:ahLst/>
              <a:cxnLst/>
              <a:rect l="0" t="0" r="0" b="0"/>
              <a:pathLst>
                <a:path w="23203" h="19024">
                  <a:moveTo>
                    <a:pt x="0" y="0"/>
                  </a:moveTo>
                  <a:lnTo>
                    <a:pt x="23203" y="0"/>
                  </a:lnTo>
                  <a:lnTo>
                    <a:pt x="23203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46" name="Shape 151754"/>
            <p:cNvSpPr/>
            <p:nvPr/>
          </p:nvSpPr>
          <p:spPr>
            <a:xfrm>
              <a:off x="1109231" y="228752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47" name="Shape 151755"/>
            <p:cNvSpPr/>
            <p:nvPr/>
          </p:nvSpPr>
          <p:spPr>
            <a:xfrm>
              <a:off x="1014781" y="228752"/>
              <a:ext cx="47231" cy="19024"/>
            </a:xfrm>
            <a:custGeom>
              <a:avLst/>
              <a:gdLst/>
              <a:ahLst/>
              <a:cxnLst/>
              <a:rect l="0" t="0" r="0" b="0"/>
              <a:pathLst>
                <a:path w="47231" h="19024">
                  <a:moveTo>
                    <a:pt x="0" y="0"/>
                  </a:moveTo>
                  <a:lnTo>
                    <a:pt x="47231" y="0"/>
                  </a:lnTo>
                  <a:lnTo>
                    <a:pt x="47231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48" name="Shape 151756"/>
            <p:cNvSpPr/>
            <p:nvPr/>
          </p:nvSpPr>
          <p:spPr>
            <a:xfrm>
              <a:off x="920356" y="228752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49" name="Shape 151757"/>
            <p:cNvSpPr/>
            <p:nvPr/>
          </p:nvSpPr>
          <p:spPr>
            <a:xfrm>
              <a:off x="825919" y="228752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50" name="Shape 151758"/>
            <p:cNvSpPr/>
            <p:nvPr/>
          </p:nvSpPr>
          <p:spPr>
            <a:xfrm>
              <a:off x="731482" y="228752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51" name="Shape 151759"/>
            <p:cNvSpPr/>
            <p:nvPr/>
          </p:nvSpPr>
          <p:spPr>
            <a:xfrm>
              <a:off x="637044" y="228752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52" name="Shape 151760"/>
            <p:cNvSpPr/>
            <p:nvPr/>
          </p:nvSpPr>
          <p:spPr>
            <a:xfrm>
              <a:off x="542595" y="228752"/>
              <a:ext cx="47231" cy="19024"/>
            </a:xfrm>
            <a:custGeom>
              <a:avLst/>
              <a:gdLst/>
              <a:ahLst/>
              <a:cxnLst/>
              <a:rect l="0" t="0" r="0" b="0"/>
              <a:pathLst>
                <a:path w="47231" h="19024">
                  <a:moveTo>
                    <a:pt x="0" y="0"/>
                  </a:moveTo>
                  <a:lnTo>
                    <a:pt x="47231" y="0"/>
                  </a:lnTo>
                  <a:lnTo>
                    <a:pt x="47231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53" name="Shape 151761"/>
            <p:cNvSpPr/>
            <p:nvPr/>
          </p:nvSpPr>
          <p:spPr>
            <a:xfrm>
              <a:off x="448170" y="228752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54" name="Shape 151762"/>
            <p:cNvSpPr/>
            <p:nvPr/>
          </p:nvSpPr>
          <p:spPr>
            <a:xfrm>
              <a:off x="353733" y="228752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55" name="Shape 151763"/>
            <p:cNvSpPr/>
            <p:nvPr/>
          </p:nvSpPr>
          <p:spPr>
            <a:xfrm>
              <a:off x="259296" y="228752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56" name="Shape 151764"/>
            <p:cNvSpPr/>
            <p:nvPr/>
          </p:nvSpPr>
          <p:spPr>
            <a:xfrm>
              <a:off x="164859" y="228752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57" name="Shape 151765"/>
            <p:cNvSpPr/>
            <p:nvPr/>
          </p:nvSpPr>
          <p:spPr>
            <a:xfrm>
              <a:off x="70421" y="228752"/>
              <a:ext cx="47231" cy="19024"/>
            </a:xfrm>
            <a:custGeom>
              <a:avLst/>
              <a:gdLst/>
              <a:ahLst/>
              <a:cxnLst/>
              <a:rect l="0" t="0" r="0" b="0"/>
              <a:pathLst>
                <a:path w="47231" h="19024">
                  <a:moveTo>
                    <a:pt x="0" y="0"/>
                  </a:moveTo>
                  <a:lnTo>
                    <a:pt x="47231" y="0"/>
                  </a:lnTo>
                  <a:lnTo>
                    <a:pt x="47231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58" name="Shape 151766"/>
            <p:cNvSpPr/>
            <p:nvPr/>
          </p:nvSpPr>
          <p:spPr>
            <a:xfrm>
              <a:off x="0" y="228752"/>
              <a:ext cx="23203" cy="19024"/>
            </a:xfrm>
            <a:custGeom>
              <a:avLst/>
              <a:gdLst/>
              <a:ahLst/>
              <a:cxnLst/>
              <a:rect l="0" t="0" r="0" b="0"/>
              <a:pathLst>
                <a:path w="23203" h="19024">
                  <a:moveTo>
                    <a:pt x="0" y="0"/>
                  </a:moveTo>
                  <a:lnTo>
                    <a:pt x="23203" y="0"/>
                  </a:lnTo>
                  <a:lnTo>
                    <a:pt x="23203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59" name="Shape 2803"/>
            <p:cNvSpPr/>
            <p:nvPr/>
          </p:nvSpPr>
          <p:spPr>
            <a:xfrm>
              <a:off x="728189" y="294789"/>
              <a:ext cx="261138" cy="101397"/>
            </a:xfrm>
            <a:custGeom>
              <a:avLst/>
              <a:gdLst/>
              <a:ahLst/>
              <a:cxnLst/>
              <a:rect l="0" t="0" r="0" b="0"/>
              <a:pathLst>
                <a:path w="261138" h="101397">
                  <a:moveTo>
                    <a:pt x="166307" y="0"/>
                  </a:moveTo>
                  <a:lnTo>
                    <a:pt x="261138" y="50686"/>
                  </a:lnTo>
                  <a:lnTo>
                    <a:pt x="166307" y="101397"/>
                  </a:lnTo>
                  <a:lnTo>
                    <a:pt x="166307" y="73736"/>
                  </a:lnTo>
                  <a:lnTo>
                    <a:pt x="0" y="73736"/>
                  </a:lnTo>
                  <a:lnTo>
                    <a:pt x="0" y="27661"/>
                  </a:lnTo>
                  <a:lnTo>
                    <a:pt x="166307" y="27661"/>
                  </a:lnTo>
                  <a:lnTo>
                    <a:pt x="166307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60" name="Shape 2808"/>
            <p:cNvSpPr/>
            <p:nvPr/>
          </p:nvSpPr>
          <p:spPr>
            <a:xfrm>
              <a:off x="223172" y="69810"/>
              <a:ext cx="261138" cy="101397"/>
            </a:xfrm>
            <a:custGeom>
              <a:avLst/>
              <a:gdLst/>
              <a:ahLst/>
              <a:cxnLst/>
              <a:rect l="0" t="0" r="0" b="0"/>
              <a:pathLst>
                <a:path w="261138" h="101397">
                  <a:moveTo>
                    <a:pt x="94818" y="0"/>
                  </a:moveTo>
                  <a:lnTo>
                    <a:pt x="94818" y="27661"/>
                  </a:lnTo>
                  <a:lnTo>
                    <a:pt x="261138" y="27661"/>
                  </a:lnTo>
                  <a:lnTo>
                    <a:pt x="261138" y="73736"/>
                  </a:lnTo>
                  <a:lnTo>
                    <a:pt x="94818" y="73736"/>
                  </a:lnTo>
                  <a:lnTo>
                    <a:pt x="94818" y="101397"/>
                  </a:lnTo>
                  <a:lnTo>
                    <a:pt x="0" y="50711"/>
                  </a:lnTo>
                  <a:lnTo>
                    <a:pt x="94818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</p:grpSp>
      <p:pic>
        <p:nvPicPr>
          <p:cNvPr id="61" name="Imagen 6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9" y="4331275"/>
            <a:ext cx="2593931" cy="11167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roup 151217"/>
          <p:cNvGrpSpPr/>
          <p:nvPr/>
        </p:nvGrpSpPr>
        <p:grpSpPr>
          <a:xfrm>
            <a:off x="3632481" y="2266180"/>
            <a:ext cx="2711131" cy="1027110"/>
            <a:chOff x="-7035" y="-7111"/>
            <a:chExt cx="1234440" cy="484632"/>
          </a:xfrm>
        </p:grpSpPr>
        <p:pic>
          <p:nvPicPr>
            <p:cNvPr id="63" name="Picture 151558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-7035" y="-7111"/>
              <a:ext cx="1234440" cy="484632"/>
            </a:xfrm>
            <a:prstGeom prst="rect">
              <a:avLst/>
            </a:prstGeom>
          </p:spPr>
        </p:pic>
        <p:sp>
          <p:nvSpPr>
            <p:cNvPr id="64" name="Shape 151781"/>
            <p:cNvSpPr/>
            <p:nvPr/>
          </p:nvSpPr>
          <p:spPr>
            <a:xfrm>
              <a:off x="13" y="263639"/>
              <a:ext cx="1226858" cy="12459"/>
            </a:xfrm>
            <a:custGeom>
              <a:avLst/>
              <a:gdLst/>
              <a:ahLst/>
              <a:cxnLst/>
              <a:rect l="0" t="0" r="0" b="0"/>
              <a:pathLst>
                <a:path w="1226858" h="12459">
                  <a:moveTo>
                    <a:pt x="0" y="0"/>
                  </a:moveTo>
                  <a:lnTo>
                    <a:pt x="1226858" y="0"/>
                  </a:lnTo>
                  <a:lnTo>
                    <a:pt x="1226858" y="12459"/>
                  </a:lnTo>
                  <a:lnTo>
                    <a:pt x="0" y="12459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65" name="Shape 151782"/>
            <p:cNvSpPr/>
            <p:nvPr/>
          </p:nvSpPr>
          <p:spPr>
            <a:xfrm>
              <a:off x="1203668" y="228740"/>
              <a:ext cx="23203" cy="19024"/>
            </a:xfrm>
            <a:custGeom>
              <a:avLst/>
              <a:gdLst/>
              <a:ahLst/>
              <a:cxnLst/>
              <a:rect l="0" t="0" r="0" b="0"/>
              <a:pathLst>
                <a:path w="23203" h="19024">
                  <a:moveTo>
                    <a:pt x="0" y="0"/>
                  </a:moveTo>
                  <a:lnTo>
                    <a:pt x="23203" y="0"/>
                  </a:lnTo>
                  <a:lnTo>
                    <a:pt x="23203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66" name="Shape 151783"/>
            <p:cNvSpPr/>
            <p:nvPr/>
          </p:nvSpPr>
          <p:spPr>
            <a:xfrm>
              <a:off x="1109231" y="228740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67" name="Shape 151784"/>
            <p:cNvSpPr/>
            <p:nvPr/>
          </p:nvSpPr>
          <p:spPr>
            <a:xfrm>
              <a:off x="1014794" y="228740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68" name="Shape 151785"/>
            <p:cNvSpPr/>
            <p:nvPr/>
          </p:nvSpPr>
          <p:spPr>
            <a:xfrm>
              <a:off x="920356" y="228740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69" name="Shape 151786"/>
            <p:cNvSpPr/>
            <p:nvPr/>
          </p:nvSpPr>
          <p:spPr>
            <a:xfrm>
              <a:off x="825932" y="228740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70" name="Shape 151787"/>
            <p:cNvSpPr/>
            <p:nvPr/>
          </p:nvSpPr>
          <p:spPr>
            <a:xfrm>
              <a:off x="731482" y="228740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71" name="Shape 151788"/>
            <p:cNvSpPr/>
            <p:nvPr/>
          </p:nvSpPr>
          <p:spPr>
            <a:xfrm>
              <a:off x="637057" y="228740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72" name="Shape 151789"/>
            <p:cNvSpPr/>
            <p:nvPr/>
          </p:nvSpPr>
          <p:spPr>
            <a:xfrm>
              <a:off x="542608" y="228740"/>
              <a:ext cx="47231" cy="19024"/>
            </a:xfrm>
            <a:custGeom>
              <a:avLst/>
              <a:gdLst/>
              <a:ahLst/>
              <a:cxnLst/>
              <a:rect l="0" t="0" r="0" b="0"/>
              <a:pathLst>
                <a:path w="47231" h="19024">
                  <a:moveTo>
                    <a:pt x="0" y="0"/>
                  </a:moveTo>
                  <a:lnTo>
                    <a:pt x="47231" y="0"/>
                  </a:lnTo>
                  <a:lnTo>
                    <a:pt x="47231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73" name="Shape 151790"/>
            <p:cNvSpPr/>
            <p:nvPr/>
          </p:nvSpPr>
          <p:spPr>
            <a:xfrm>
              <a:off x="448183" y="228740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74" name="Shape 151791"/>
            <p:cNvSpPr/>
            <p:nvPr/>
          </p:nvSpPr>
          <p:spPr>
            <a:xfrm>
              <a:off x="353746" y="228740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75" name="Shape 151792"/>
            <p:cNvSpPr/>
            <p:nvPr/>
          </p:nvSpPr>
          <p:spPr>
            <a:xfrm>
              <a:off x="259296" y="228740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76" name="Shape 151793"/>
            <p:cNvSpPr/>
            <p:nvPr/>
          </p:nvSpPr>
          <p:spPr>
            <a:xfrm>
              <a:off x="164871" y="228740"/>
              <a:ext cx="47218" cy="19024"/>
            </a:xfrm>
            <a:custGeom>
              <a:avLst/>
              <a:gdLst/>
              <a:ahLst/>
              <a:cxnLst/>
              <a:rect l="0" t="0" r="0" b="0"/>
              <a:pathLst>
                <a:path w="47218" h="19024">
                  <a:moveTo>
                    <a:pt x="0" y="0"/>
                  </a:moveTo>
                  <a:lnTo>
                    <a:pt x="47218" y="0"/>
                  </a:lnTo>
                  <a:lnTo>
                    <a:pt x="47218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77" name="Shape 151794"/>
            <p:cNvSpPr/>
            <p:nvPr/>
          </p:nvSpPr>
          <p:spPr>
            <a:xfrm>
              <a:off x="70422" y="228740"/>
              <a:ext cx="47231" cy="19024"/>
            </a:xfrm>
            <a:custGeom>
              <a:avLst/>
              <a:gdLst/>
              <a:ahLst/>
              <a:cxnLst/>
              <a:rect l="0" t="0" r="0" b="0"/>
              <a:pathLst>
                <a:path w="47231" h="19024">
                  <a:moveTo>
                    <a:pt x="0" y="0"/>
                  </a:moveTo>
                  <a:lnTo>
                    <a:pt x="47231" y="0"/>
                  </a:lnTo>
                  <a:lnTo>
                    <a:pt x="47231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78" name="Shape 151795"/>
            <p:cNvSpPr/>
            <p:nvPr/>
          </p:nvSpPr>
          <p:spPr>
            <a:xfrm>
              <a:off x="0" y="228740"/>
              <a:ext cx="23203" cy="19024"/>
            </a:xfrm>
            <a:custGeom>
              <a:avLst/>
              <a:gdLst/>
              <a:ahLst/>
              <a:cxnLst/>
              <a:rect l="0" t="0" r="0" b="0"/>
              <a:pathLst>
                <a:path w="23203" h="19024">
                  <a:moveTo>
                    <a:pt x="0" y="0"/>
                  </a:moveTo>
                  <a:lnTo>
                    <a:pt x="23203" y="0"/>
                  </a:lnTo>
                  <a:lnTo>
                    <a:pt x="23203" y="19024"/>
                  </a:lnTo>
                  <a:lnTo>
                    <a:pt x="0" y="19024"/>
                  </a:lnTo>
                  <a:lnTo>
                    <a:pt x="0" y="0"/>
                  </a:lnTo>
                </a:path>
              </a:pathLst>
            </a:custGeom>
            <a:solidFill>
              <a:srgbClr val="FCBD0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79" name="Shape 2825"/>
            <p:cNvSpPr/>
            <p:nvPr/>
          </p:nvSpPr>
          <p:spPr>
            <a:xfrm>
              <a:off x="741133" y="310548"/>
              <a:ext cx="261138" cy="101384"/>
            </a:xfrm>
            <a:custGeom>
              <a:avLst/>
              <a:gdLst/>
              <a:ahLst/>
              <a:cxnLst/>
              <a:rect l="0" t="0" r="0" b="0"/>
              <a:pathLst>
                <a:path w="261138" h="101384">
                  <a:moveTo>
                    <a:pt x="166319" y="0"/>
                  </a:moveTo>
                  <a:lnTo>
                    <a:pt x="261138" y="50686"/>
                  </a:lnTo>
                  <a:lnTo>
                    <a:pt x="166319" y="101384"/>
                  </a:lnTo>
                  <a:lnTo>
                    <a:pt x="166319" y="73723"/>
                  </a:lnTo>
                  <a:lnTo>
                    <a:pt x="0" y="73723"/>
                  </a:lnTo>
                  <a:lnTo>
                    <a:pt x="0" y="27648"/>
                  </a:lnTo>
                  <a:lnTo>
                    <a:pt x="166319" y="27648"/>
                  </a:lnTo>
                  <a:lnTo>
                    <a:pt x="166319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  <p:sp>
          <p:nvSpPr>
            <p:cNvPr id="80" name="Shape 2826"/>
            <p:cNvSpPr/>
            <p:nvPr/>
          </p:nvSpPr>
          <p:spPr>
            <a:xfrm>
              <a:off x="223169" y="87950"/>
              <a:ext cx="261150" cy="101384"/>
            </a:xfrm>
            <a:custGeom>
              <a:avLst/>
              <a:gdLst/>
              <a:ahLst/>
              <a:cxnLst/>
              <a:rect l="0" t="0" r="0" b="0"/>
              <a:pathLst>
                <a:path w="261150" h="101384">
                  <a:moveTo>
                    <a:pt x="94831" y="0"/>
                  </a:moveTo>
                  <a:lnTo>
                    <a:pt x="94831" y="27648"/>
                  </a:lnTo>
                  <a:lnTo>
                    <a:pt x="261150" y="27648"/>
                  </a:lnTo>
                  <a:lnTo>
                    <a:pt x="261150" y="73723"/>
                  </a:lnTo>
                  <a:lnTo>
                    <a:pt x="94831" y="73723"/>
                  </a:lnTo>
                  <a:lnTo>
                    <a:pt x="94831" y="101384"/>
                  </a:lnTo>
                  <a:lnTo>
                    <a:pt x="0" y="50698"/>
                  </a:lnTo>
                  <a:lnTo>
                    <a:pt x="94831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endParaRPr lang="es-CR"/>
            </a:p>
          </p:txBody>
        </p:sp>
      </p:grpSp>
      <p:pic>
        <p:nvPicPr>
          <p:cNvPr id="81" name="Imagen 8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34" y="3431448"/>
            <a:ext cx="2664042" cy="1640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9025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</TotalTime>
  <Words>910</Words>
  <Application>Microsoft Office PowerPoint</Application>
  <PresentationFormat>Panorámica</PresentationFormat>
  <Paragraphs>127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Impact</vt:lpstr>
      <vt:lpstr>Tema de Office</vt:lpstr>
      <vt:lpstr>Presentación de PowerPoint</vt:lpstr>
      <vt:lpstr>Acciones integrales tendientes a garantizar y preservar la integridad física, social y psicológica de los usuarios del sistema de movilidad y transporte. </vt:lpstr>
      <vt:lpstr>SISTEMA DE MOVILIDAD Y TRANSPORTE </vt:lpstr>
      <vt:lpstr>Factor vía y su entorno</vt:lpstr>
      <vt:lpstr>Factor vía y entorno</vt:lpstr>
      <vt:lpstr>Factor vía y entorno</vt:lpstr>
      <vt:lpstr>SEÑALAMIENTO VIAL</vt:lpstr>
      <vt:lpstr>Presentación de PowerPoint</vt:lpstr>
      <vt:lpstr>Presentación de PowerPoint</vt:lpstr>
      <vt:lpstr>Presentación de PowerPoint</vt:lpstr>
      <vt:lpstr>Factor Humano</vt:lpstr>
      <vt:lpstr>Presentación de PowerPoint</vt:lpstr>
      <vt:lpstr>Reglas Básicas para el Peatón</vt:lpstr>
      <vt:lpstr>Reglas Básicas para el Peatón</vt:lpstr>
      <vt:lpstr>Reglas Básicas para el Peatón</vt:lpstr>
      <vt:lpstr>Reglas Básicas para el Peatón</vt:lpstr>
      <vt:lpstr>Presentación de PowerPoint</vt:lpstr>
      <vt:lpstr>Zonas Seguras para cruzar</vt:lpstr>
      <vt:lpstr>Zonas seguras para cruzar</vt:lpstr>
      <vt:lpstr>Zonas seguras para cruzar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Reglas básicas para el Conductor de Bicicleta</vt:lpstr>
      <vt:lpstr>Reglas básicas para el Ciclista</vt:lpstr>
      <vt:lpstr>Reglas básicas para el Ciclista</vt:lpstr>
      <vt:lpstr>Reglas básicas para el Conductor de Bicicleta</vt:lpstr>
      <vt:lpstr>Reglas básicas para el Conductor de Bicicleta</vt:lpstr>
      <vt:lpstr>Reglas básicas para el Conductor de Bicicleta</vt:lpstr>
      <vt:lpstr>Reglas básicas para el Conductor de Bicicleta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 Benavides Morales</dc:creator>
  <cp:lastModifiedBy>Michele Chaves Boulanger</cp:lastModifiedBy>
  <cp:revision>33</cp:revision>
  <dcterms:created xsi:type="dcterms:W3CDTF">2023-08-15T15:18:01Z</dcterms:created>
  <dcterms:modified xsi:type="dcterms:W3CDTF">2023-10-11T14:29:55Z</dcterms:modified>
</cp:coreProperties>
</file>