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25"/>
  </p:notesMasterIdLst>
  <p:sldIdLst>
    <p:sldId id="290" r:id="rId2"/>
    <p:sldId id="295" r:id="rId3"/>
    <p:sldId id="308" r:id="rId4"/>
    <p:sldId id="315" r:id="rId5"/>
    <p:sldId id="309" r:id="rId6"/>
    <p:sldId id="310" r:id="rId7"/>
    <p:sldId id="311" r:id="rId8"/>
    <p:sldId id="316" r:id="rId9"/>
    <p:sldId id="313" r:id="rId10"/>
    <p:sldId id="292" r:id="rId11"/>
    <p:sldId id="293" r:id="rId12"/>
    <p:sldId id="294" r:id="rId13"/>
    <p:sldId id="296" r:id="rId14"/>
    <p:sldId id="297" r:id="rId15"/>
    <p:sldId id="298" r:id="rId16"/>
    <p:sldId id="299" r:id="rId17"/>
    <p:sldId id="304" r:id="rId18"/>
    <p:sldId id="305" r:id="rId19"/>
    <p:sldId id="306" r:id="rId20"/>
    <p:sldId id="301" r:id="rId21"/>
    <p:sldId id="302" r:id="rId22"/>
    <p:sldId id="303" r:id="rId23"/>
    <p:sldId id="300" r:id="rId24"/>
  </p:sldIdLst>
  <p:sldSz cx="6858000" cy="9144000" type="screen4x3"/>
  <p:notesSz cx="6858000" cy="9144000"/>
  <p:defaultTextStyle>
    <a:defPPr>
      <a:defRPr lang="es-C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AF2"/>
    <a:srgbClr val="ECC6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8" autoAdjust="0"/>
  </p:normalViewPr>
  <p:slideViewPr>
    <p:cSldViewPr>
      <p:cViewPr>
        <p:scale>
          <a:sx n="80" d="100"/>
          <a:sy n="80" d="100"/>
        </p:scale>
        <p:origin x="-1662" y="140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8698B-F852-43BE-9D82-714064FAE336}" type="datetimeFigureOut">
              <a:rPr lang="es-ES" smtClean="0"/>
              <a:pPr/>
              <a:t>15/05/2020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5B412-05CA-4814-A1BC-C48F0D54B56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78627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R" altLang="es-CR" dirty="0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E42ABB-10D5-4800-9C06-6CBD5AAF2D16}" type="slidenum">
              <a:rPr lang="es-CR" altLang="es-CR"/>
              <a:pPr eaLnBrk="1" hangingPunct="1">
                <a:spcBef>
                  <a:spcPct val="0"/>
                </a:spcBef>
              </a:pPr>
              <a:t>6</a:t>
            </a:fld>
            <a:endParaRPr lang="es-CR" altLang="es-CR" dirty="0"/>
          </a:p>
        </p:txBody>
      </p:sp>
    </p:spTree>
    <p:extLst>
      <p:ext uri="{BB962C8B-B14F-4D97-AF65-F5344CB8AC3E}">
        <p14:creationId xmlns="" xmlns:p14="http://schemas.microsoft.com/office/powerpoint/2010/main" val="273191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62EF0-C142-443B-8505-FE843C023267}" type="datetimeFigureOut">
              <a:rPr lang="es-CR" smtClean="0"/>
              <a:pPr>
                <a:defRPr/>
              </a:pPr>
              <a:t>15/05/2020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B645-B04C-4285-8CE7-2EBE478DB73E}" type="slidenum">
              <a:rPr lang="es-CR" altLang="es-ES" smtClean="0"/>
              <a:pPr/>
              <a:t>‹Nº›</a:t>
            </a:fld>
            <a:endParaRPr lang="es-CR" altLang="es-ES" dirty="0"/>
          </a:p>
        </p:txBody>
      </p:sp>
    </p:spTree>
    <p:extLst>
      <p:ext uri="{BB962C8B-B14F-4D97-AF65-F5344CB8AC3E}">
        <p14:creationId xmlns="" xmlns:p14="http://schemas.microsoft.com/office/powerpoint/2010/main" val="166758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25BAD-B9DB-4D9E-80B3-64C774E5E8F0}" type="datetimeFigureOut">
              <a:rPr lang="es-CR" smtClean="0"/>
              <a:pPr>
                <a:defRPr/>
              </a:pPr>
              <a:t>15/05/2020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E28B-55C4-4B2A-9654-6B78B90055AA}" type="slidenum">
              <a:rPr lang="es-CR" altLang="es-ES" smtClean="0"/>
              <a:pPr/>
              <a:t>‹Nº›</a:t>
            </a:fld>
            <a:endParaRPr lang="es-CR" altLang="es-ES" dirty="0"/>
          </a:p>
        </p:txBody>
      </p:sp>
    </p:spTree>
    <p:extLst>
      <p:ext uri="{BB962C8B-B14F-4D97-AF65-F5344CB8AC3E}">
        <p14:creationId xmlns="" xmlns:p14="http://schemas.microsoft.com/office/powerpoint/2010/main" val="95140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E68342-A87F-403A-84FD-167A788D9E9F}" type="datetimeFigureOut">
              <a:rPr lang="es-CR" smtClean="0"/>
              <a:pPr>
                <a:defRPr/>
              </a:pPr>
              <a:t>15/05/2020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09E1-13A9-4DB4-8F07-863FC159567E}" type="slidenum">
              <a:rPr lang="es-CR" altLang="es-ES" smtClean="0"/>
              <a:pPr/>
              <a:t>‹Nº›</a:t>
            </a:fld>
            <a:endParaRPr lang="es-CR" altLang="es-ES" dirty="0"/>
          </a:p>
        </p:txBody>
      </p:sp>
    </p:spTree>
    <p:extLst>
      <p:ext uri="{BB962C8B-B14F-4D97-AF65-F5344CB8AC3E}">
        <p14:creationId xmlns="" xmlns:p14="http://schemas.microsoft.com/office/powerpoint/2010/main" val="330075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DF97E-0072-4C05-A199-B68CBAAEBEC1}" type="datetimeFigureOut">
              <a:rPr lang="es-CR" smtClean="0"/>
              <a:pPr>
                <a:defRPr/>
              </a:pPr>
              <a:t>15/05/2020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045F-C9AA-471D-BDEE-E252EB4DBB9E}" type="slidenum">
              <a:rPr lang="es-CR" altLang="es-ES" smtClean="0"/>
              <a:pPr/>
              <a:t>‹Nº›</a:t>
            </a:fld>
            <a:endParaRPr lang="es-CR" altLang="es-ES" dirty="0"/>
          </a:p>
        </p:txBody>
      </p:sp>
    </p:spTree>
    <p:extLst>
      <p:ext uri="{BB962C8B-B14F-4D97-AF65-F5344CB8AC3E}">
        <p14:creationId xmlns="" xmlns:p14="http://schemas.microsoft.com/office/powerpoint/2010/main" val="245917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3C0475-FB16-4075-BCF3-A61A372CA46B}" type="datetimeFigureOut">
              <a:rPr lang="es-CR" smtClean="0"/>
              <a:pPr>
                <a:defRPr/>
              </a:pPr>
              <a:t>15/05/2020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6E5C-E846-4AAD-8AFF-17E8D7C7AAC1}" type="slidenum">
              <a:rPr lang="es-CR" altLang="es-ES" smtClean="0"/>
              <a:pPr/>
              <a:t>‹Nº›</a:t>
            </a:fld>
            <a:endParaRPr lang="es-CR" altLang="es-ES" dirty="0"/>
          </a:p>
        </p:txBody>
      </p:sp>
    </p:spTree>
    <p:extLst>
      <p:ext uri="{BB962C8B-B14F-4D97-AF65-F5344CB8AC3E}">
        <p14:creationId xmlns="" xmlns:p14="http://schemas.microsoft.com/office/powerpoint/2010/main" val="159572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2D2A6-B2EC-45CC-99B0-EB90D2DEFCE2}" type="datetimeFigureOut">
              <a:rPr lang="es-CR" smtClean="0"/>
              <a:pPr>
                <a:defRPr/>
              </a:pPr>
              <a:t>15/05/2020</a:t>
            </a:fld>
            <a:endParaRPr lang="es-C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91E8-D8FB-431B-B13A-D8275FD71E18}" type="slidenum">
              <a:rPr lang="es-CR" altLang="es-ES" smtClean="0"/>
              <a:pPr/>
              <a:t>‹Nº›</a:t>
            </a:fld>
            <a:endParaRPr lang="es-CR" altLang="es-ES" dirty="0"/>
          </a:p>
        </p:txBody>
      </p:sp>
    </p:spTree>
    <p:extLst>
      <p:ext uri="{BB962C8B-B14F-4D97-AF65-F5344CB8AC3E}">
        <p14:creationId xmlns="" xmlns:p14="http://schemas.microsoft.com/office/powerpoint/2010/main" val="251023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0D4C7-F5AE-418A-903F-1B50817A0D99}" type="datetimeFigureOut">
              <a:rPr lang="es-CR" smtClean="0"/>
              <a:pPr>
                <a:defRPr/>
              </a:pPr>
              <a:t>15/05/2020</a:t>
            </a:fld>
            <a:endParaRPr lang="es-CR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E03D-598F-4B90-8F89-D3DF8CCD0C81}" type="slidenum">
              <a:rPr lang="es-CR" altLang="es-ES" smtClean="0"/>
              <a:pPr/>
              <a:t>‹Nº›</a:t>
            </a:fld>
            <a:endParaRPr lang="es-CR" altLang="es-ES" dirty="0"/>
          </a:p>
        </p:txBody>
      </p:sp>
    </p:spTree>
    <p:extLst>
      <p:ext uri="{BB962C8B-B14F-4D97-AF65-F5344CB8AC3E}">
        <p14:creationId xmlns="" xmlns:p14="http://schemas.microsoft.com/office/powerpoint/2010/main" val="231728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47F70-45C8-42BC-8AD4-FB4774869170}" type="datetimeFigureOut">
              <a:rPr lang="es-CR" smtClean="0"/>
              <a:pPr>
                <a:defRPr/>
              </a:pPr>
              <a:t>15/05/2020</a:t>
            </a:fld>
            <a:endParaRPr lang="es-C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09B0-5307-499E-9B92-722496107DB4}" type="slidenum">
              <a:rPr lang="es-CR" altLang="es-ES" smtClean="0"/>
              <a:pPr/>
              <a:t>‹Nº›</a:t>
            </a:fld>
            <a:endParaRPr lang="es-CR" altLang="es-ES" dirty="0"/>
          </a:p>
        </p:txBody>
      </p:sp>
    </p:spTree>
    <p:extLst>
      <p:ext uri="{BB962C8B-B14F-4D97-AF65-F5344CB8AC3E}">
        <p14:creationId xmlns="" xmlns:p14="http://schemas.microsoft.com/office/powerpoint/2010/main" val="404408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B51A4-8510-4A74-8867-BD398516B0CA}" type="datetimeFigureOut">
              <a:rPr lang="es-CR" smtClean="0"/>
              <a:pPr>
                <a:defRPr/>
              </a:pPr>
              <a:t>15/05/2020</a:t>
            </a:fld>
            <a:endParaRPr lang="es-CR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0CD03-3A41-446F-9781-E021AA289B15}" type="slidenum">
              <a:rPr lang="es-CR" altLang="es-ES" smtClean="0"/>
              <a:pPr/>
              <a:t>‹Nº›</a:t>
            </a:fld>
            <a:endParaRPr lang="es-CR" altLang="es-ES" dirty="0"/>
          </a:p>
        </p:txBody>
      </p:sp>
    </p:spTree>
    <p:extLst>
      <p:ext uri="{BB962C8B-B14F-4D97-AF65-F5344CB8AC3E}">
        <p14:creationId xmlns="" xmlns:p14="http://schemas.microsoft.com/office/powerpoint/2010/main" val="378511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2BC380-86C1-4C22-9A3C-DC93A2ABB63C}" type="datetimeFigureOut">
              <a:rPr lang="es-CR" smtClean="0"/>
              <a:pPr>
                <a:defRPr/>
              </a:pPr>
              <a:t>15/05/2020</a:t>
            </a:fld>
            <a:endParaRPr lang="es-C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538B2-6FC2-4FDC-A546-A04D20F2C66F}" type="slidenum">
              <a:rPr lang="es-CR" altLang="es-ES" smtClean="0"/>
              <a:pPr/>
              <a:t>‹Nº›</a:t>
            </a:fld>
            <a:endParaRPr lang="es-CR" altLang="es-ES" dirty="0"/>
          </a:p>
        </p:txBody>
      </p:sp>
    </p:spTree>
    <p:extLst>
      <p:ext uri="{BB962C8B-B14F-4D97-AF65-F5344CB8AC3E}">
        <p14:creationId xmlns="" xmlns:p14="http://schemas.microsoft.com/office/powerpoint/2010/main" val="191847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DDA753-F33B-4715-9F11-7A075CF55969}" type="datetimeFigureOut">
              <a:rPr lang="es-CR" smtClean="0"/>
              <a:pPr>
                <a:defRPr/>
              </a:pPr>
              <a:t>15/05/2020</a:t>
            </a:fld>
            <a:endParaRPr lang="es-C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E27B-BB0E-439C-9B25-0AFD37A05E32}" type="slidenum">
              <a:rPr lang="es-CR" altLang="es-ES" smtClean="0"/>
              <a:pPr/>
              <a:t>‹Nº›</a:t>
            </a:fld>
            <a:endParaRPr lang="es-CR" altLang="es-ES" dirty="0"/>
          </a:p>
        </p:txBody>
      </p:sp>
    </p:spTree>
    <p:extLst>
      <p:ext uri="{BB962C8B-B14F-4D97-AF65-F5344CB8AC3E}">
        <p14:creationId xmlns="" xmlns:p14="http://schemas.microsoft.com/office/powerpoint/2010/main" val="349201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647F70-45C8-42BC-8AD4-FB4774869170}" type="datetimeFigureOut">
              <a:rPr lang="es-CR" smtClean="0"/>
              <a:pPr>
                <a:defRPr/>
              </a:pPr>
              <a:t>15/05/2020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09B0-5307-499E-9B92-722496107DB4}" type="slidenum">
              <a:rPr lang="es-CR" altLang="es-ES" smtClean="0"/>
              <a:pPr/>
              <a:t>‹Nº›</a:t>
            </a:fld>
            <a:endParaRPr lang="es-CR" altLang="es-ES" dirty="0"/>
          </a:p>
        </p:txBody>
      </p:sp>
    </p:spTree>
    <p:extLst>
      <p:ext uri="{BB962C8B-B14F-4D97-AF65-F5344CB8AC3E}">
        <p14:creationId xmlns="" xmlns:p14="http://schemas.microsoft.com/office/powerpoint/2010/main" val="344848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s://www.facebook.com/CeAPHHospitalNacionalDeNinos" TargetMode="External"/><Relationship Id="rId4" Type="http://schemas.openxmlformats.org/officeDocument/2006/relationships/hyperlink" Target="mailto:ceaph.hnn.hsjd@mep.go.c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2e6a8bcc-c86d-48f0-b373-97e4da8f8f26.filesusr.com/ugd/aa34db_af8ee8e796614476babd275dba0653fc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97;p14"/>
          <p:cNvPicPr preferRelativeResize="0"/>
          <p:nvPr/>
        </p:nvPicPr>
        <p:blipFill rotWithShape="1">
          <a:blip r:embed="rId2" cstate="print">
            <a:alphaModFix/>
          </a:blip>
          <a:srcRect b="77456"/>
          <a:stretch/>
        </p:blipFill>
        <p:spPr>
          <a:xfrm>
            <a:off x="28162" y="110017"/>
            <a:ext cx="6829838" cy="112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7;p14"/>
          <p:cNvPicPr preferRelativeResize="0"/>
          <p:nvPr/>
        </p:nvPicPr>
        <p:blipFill rotWithShape="1">
          <a:blip r:embed="rId2" cstate="print">
            <a:alphaModFix/>
          </a:blip>
          <a:srcRect t="80194"/>
          <a:stretch/>
        </p:blipFill>
        <p:spPr>
          <a:xfrm>
            <a:off x="0" y="6588225"/>
            <a:ext cx="6858000" cy="255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91" y="2921223"/>
            <a:ext cx="4605782" cy="2537781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528746" y="6083986"/>
            <a:ext cx="424847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CR" sz="2800" b="1" i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0"/>
                <a:cs typeface="Aharoni" pitchFamily="2" charset="0"/>
              </a:rPr>
              <a:t>Centro de Apoyo en Pedagogía Hospitalaria </a:t>
            </a:r>
          </a:p>
          <a:p>
            <a:pPr algn="ctr"/>
            <a:r>
              <a:rPr lang="es-CR" altLang="es-CR" sz="2800" b="1" i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0"/>
                <a:cs typeface="Aharoni" pitchFamily="2" charset="0"/>
              </a:rPr>
              <a:t>HNN-HSJD</a:t>
            </a:r>
            <a:endParaRPr lang="es-ES" altLang="es-CR" sz="2800" b="1" i="1" dirty="0">
              <a:solidFill>
                <a:schemeClr val="accent1">
                  <a:lumMod val="50000"/>
                </a:schemeClr>
              </a:solidFill>
              <a:latin typeface="Aharoni" pitchFamily="2" charset="0"/>
              <a:cs typeface="Aharoni" pitchFamily="2" charset="0"/>
            </a:endParaRP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220586" y="854852"/>
            <a:ext cx="6444989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CR" altLang="es-CR" sz="4000" b="1" i="1" dirty="0" smtClean="0">
              <a:latin typeface="Arial Rounded MT Bold" panose="020F0704030504030204" pitchFamily="34" charset="0"/>
              <a:cs typeface="Aharoni" pitchFamily="2" charset="0"/>
            </a:endParaRPr>
          </a:p>
          <a:p>
            <a:pPr algn="ctr"/>
            <a:r>
              <a:rPr lang="es-CR" altLang="es-CR" sz="2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0"/>
              </a:rPr>
              <a:t>Estrategias en Pedagogía Hospitalaria  para </a:t>
            </a:r>
            <a:r>
              <a:rPr lang="es-CR" altLang="es-CR" sz="28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0"/>
              </a:rPr>
              <a:t>estudiantes, </a:t>
            </a:r>
            <a:r>
              <a:rPr lang="es-CR" altLang="es-CR" sz="28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0"/>
              </a:rPr>
              <a:t>del nacimiento a los 3 años</a:t>
            </a:r>
            <a:endParaRPr lang="es-CR" altLang="es-CR" sz="28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cs typeface="Aharoni" pitchFamily="2" charset="0"/>
            </a:endParaRPr>
          </a:p>
        </p:txBody>
      </p:sp>
      <p:pic>
        <p:nvPicPr>
          <p:cNvPr id="10" name="Imagen 9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74786"/>
            <a:ext cx="1584176" cy="1128276"/>
          </a:xfrm>
          <a:prstGeom prst="rect">
            <a:avLst/>
          </a:prstGeom>
        </p:spPr>
      </p:pic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4738334" y="636135"/>
            <a:ext cx="18584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R" altLang="es-CR" sz="14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0"/>
                <a:cs typeface="Aharoni" pitchFamily="2" charset="0"/>
              </a:rPr>
              <a:t>Primera Edición </a:t>
            </a:r>
            <a:endParaRPr lang="es-ES" altLang="es-CR" sz="1400" b="1" dirty="0">
              <a:solidFill>
                <a:schemeClr val="accent1">
                  <a:lumMod val="50000"/>
                </a:schemeClr>
              </a:solidFill>
              <a:latin typeface="Aharoni" pitchFamily="2" charset="0"/>
              <a:cs typeface="Aharon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00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33" b="32819"/>
          <a:stretch/>
        </p:blipFill>
        <p:spPr bwMode="auto">
          <a:xfrm>
            <a:off x="188640" y="1331640"/>
            <a:ext cx="6480720" cy="6912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203"/>
            <a:ext cx="6858000" cy="1107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17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259632"/>
            <a:ext cx="6480720" cy="7632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926" b="8238"/>
          <a:stretch/>
        </p:blipFill>
        <p:spPr bwMode="auto">
          <a:xfrm>
            <a:off x="260648" y="6012160"/>
            <a:ext cx="6480720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203"/>
            <a:ext cx="6858000" cy="1107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26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331640"/>
            <a:ext cx="6480720" cy="7488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203"/>
            <a:ext cx="6858000" cy="1107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70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03"/>
            <a:ext cx="6858000" cy="11074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75656"/>
            <a:ext cx="6858000" cy="7668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39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259632"/>
            <a:ext cx="6376565" cy="770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203"/>
            <a:ext cx="6858000" cy="1107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53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4" y="1115616"/>
            <a:ext cx="6755396" cy="8028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203"/>
            <a:ext cx="6858000" cy="1107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54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5" y="1331640"/>
            <a:ext cx="6619973" cy="741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203"/>
            <a:ext cx="6858000" cy="1107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92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541"/>
          <a:stretch>
            <a:fillRect/>
          </a:stretch>
        </p:blipFill>
        <p:spPr bwMode="auto">
          <a:xfrm>
            <a:off x="0" y="1259632"/>
            <a:ext cx="6744543" cy="715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203"/>
            <a:ext cx="6858000" cy="1107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19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5616"/>
            <a:ext cx="6840760" cy="7776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203"/>
            <a:ext cx="6858000" cy="1107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03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7" y="1115616"/>
            <a:ext cx="7055321" cy="8028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203"/>
            <a:ext cx="6858000" cy="1107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3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7;p14"/>
          <p:cNvPicPr preferRelativeResize="0"/>
          <p:nvPr/>
        </p:nvPicPr>
        <p:blipFill rotWithShape="1">
          <a:blip r:embed="rId2" cstate="print">
            <a:alphaModFix/>
          </a:blip>
          <a:srcRect t="80194"/>
          <a:stretch/>
        </p:blipFill>
        <p:spPr>
          <a:xfrm>
            <a:off x="18363" y="7637562"/>
            <a:ext cx="6858000" cy="15026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redondeado 1"/>
          <p:cNvSpPr/>
          <p:nvPr/>
        </p:nvSpPr>
        <p:spPr>
          <a:xfrm>
            <a:off x="260648" y="1475656"/>
            <a:ext cx="6125591" cy="6163503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1215" y="1763688"/>
            <a:ext cx="5550074" cy="587547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s-CR" sz="2800" b="1" dirty="0">
                <a:latin typeface="Aharoni" pitchFamily="2" charset="0"/>
                <a:cs typeface="Aharoni" pitchFamily="2" charset="0"/>
              </a:rPr>
              <a:t>Temas a </a:t>
            </a:r>
            <a:r>
              <a:rPr lang="es-CR" sz="2800" b="1" dirty="0" smtClean="0">
                <a:latin typeface="Aharoni" pitchFamily="2" charset="0"/>
                <a:cs typeface="Aharoni" pitchFamily="2" charset="0"/>
              </a:rPr>
              <a:t>desarrollar  en niños del nacimiento a los 3 años y 11 meses </a:t>
            </a:r>
          </a:p>
          <a:p>
            <a:pPr marL="0" indent="0">
              <a:buNone/>
            </a:pPr>
            <a:endParaRPr lang="es-CR" sz="2800" b="1" dirty="0">
              <a:solidFill>
                <a:schemeClr val="accent1">
                  <a:lumMod val="50000"/>
                </a:schemeClr>
              </a:solidFill>
              <a:latin typeface="Aharoni" pitchFamily="2" charset="0"/>
              <a:cs typeface="Aharoni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CR" sz="26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0"/>
                <a:cs typeface="Aharoni" pitchFamily="2" charset="0"/>
              </a:rPr>
              <a:t>1. Introducción.</a:t>
            </a:r>
            <a:endParaRPr lang="es-CR" sz="2600" b="1" dirty="0" smtClean="0">
              <a:solidFill>
                <a:schemeClr val="accent1">
                  <a:lumMod val="50000"/>
                </a:schemeClr>
              </a:solidFill>
              <a:latin typeface="Aharoni" pitchFamily="2" charset="0"/>
              <a:cs typeface="Aharoni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CR" sz="26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0"/>
                <a:cs typeface="Aharoni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R" sz="26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0"/>
                <a:cs typeface="Aharoni" pitchFamily="2" charset="0"/>
              </a:rPr>
              <a:t>2. Guía para el </a:t>
            </a:r>
            <a:r>
              <a:rPr lang="es-CR" sz="26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0"/>
                <a:cs typeface="Aharoni" pitchFamily="2" charset="0"/>
              </a:rPr>
              <a:t>bebé.</a:t>
            </a:r>
            <a:endParaRPr lang="es-CR" sz="2600" b="1" dirty="0" smtClean="0">
              <a:solidFill>
                <a:schemeClr val="accent1">
                  <a:lumMod val="50000"/>
                </a:schemeClr>
              </a:solidFill>
              <a:latin typeface="Aharoni" pitchFamily="2" charset="0"/>
              <a:cs typeface="Aharoni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s-CR" sz="2600" b="1" dirty="0" smtClean="0">
              <a:solidFill>
                <a:schemeClr val="accent1">
                  <a:lumMod val="50000"/>
                </a:schemeClr>
              </a:solidFill>
              <a:latin typeface="Aharoni" pitchFamily="2" charset="0"/>
              <a:cs typeface="Aharoni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CR" sz="2600" b="1" dirty="0">
                <a:solidFill>
                  <a:schemeClr val="accent1">
                    <a:lumMod val="50000"/>
                  </a:schemeClr>
                </a:solidFill>
                <a:latin typeface="Aharoni" pitchFamily="2" charset="0"/>
                <a:cs typeface="Aharoni" pitchFamily="2" charset="0"/>
              </a:rPr>
              <a:t>3</a:t>
            </a:r>
            <a:r>
              <a:rPr lang="es-CR" sz="26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0"/>
                <a:cs typeface="Aharoni" pitchFamily="2" charset="0"/>
              </a:rPr>
              <a:t>. Mejorando las rutinas. </a:t>
            </a:r>
          </a:p>
          <a:p>
            <a:pPr marL="0" indent="0">
              <a:lnSpc>
                <a:spcPct val="100000"/>
              </a:lnSpc>
              <a:buNone/>
            </a:pPr>
            <a:endParaRPr lang="es-CR" sz="2600" b="1" dirty="0" smtClean="0">
              <a:solidFill>
                <a:schemeClr val="accent1">
                  <a:lumMod val="50000"/>
                </a:schemeClr>
              </a:solidFill>
              <a:latin typeface="Aharoni" pitchFamily="2" charset="0"/>
              <a:cs typeface="Aharoni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CR" sz="2600" b="1" dirty="0">
                <a:solidFill>
                  <a:schemeClr val="accent1">
                    <a:lumMod val="50000"/>
                  </a:schemeClr>
                </a:solidFill>
                <a:latin typeface="Aharoni" pitchFamily="2" charset="0"/>
                <a:cs typeface="Aharoni" pitchFamily="2" charset="0"/>
              </a:rPr>
              <a:t>4</a:t>
            </a:r>
            <a:r>
              <a:rPr lang="es-CR" sz="26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0"/>
                <a:cs typeface="Aharoni" pitchFamily="2" charset="0"/>
              </a:rPr>
              <a:t>. Mejorando la conducta en lugares públicos.</a:t>
            </a:r>
          </a:p>
          <a:p>
            <a:pPr marL="0" indent="0">
              <a:lnSpc>
                <a:spcPct val="100000"/>
              </a:lnSpc>
              <a:buNone/>
            </a:pPr>
            <a:endParaRPr lang="es-CR" sz="2600" b="1" dirty="0" smtClean="0">
              <a:solidFill>
                <a:schemeClr val="accent1">
                  <a:lumMod val="50000"/>
                </a:schemeClr>
              </a:solidFill>
              <a:latin typeface="Aharoni" pitchFamily="2" charset="0"/>
              <a:cs typeface="Aharoni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CR" sz="2600" b="1" dirty="0">
                <a:solidFill>
                  <a:schemeClr val="accent1">
                    <a:lumMod val="50000"/>
                  </a:schemeClr>
                </a:solidFill>
                <a:latin typeface="Aharoni" pitchFamily="2" charset="0"/>
                <a:cs typeface="Aharoni" pitchFamily="2" charset="0"/>
              </a:rPr>
              <a:t>5</a:t>
            </a:r>
            <a:r>
              <a:rPr lang="es-CR" sz="26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0"/>
                <a:cs typeface="Aharoni" pitchFamily="2" charset="0"/>
              </a:rPr>
              <a:t>. Mejorando la conducta – enseñando habilidades. </a:t>
            </a:r>
          </a:p>
          <a:p>
            <a:pPr marL="0" indent="0">
              <a:lnSpc>
                <a:spcPct val="100000"/>
              </a:lnSpc>
              <a:buNone/>
            </a:pPr>
            <a:endParaRPr lang="es-CR" sz="2600" b="1" dirty="0" smtClean="0">
              <a:solidFill>
                <a:schemeClr val="accent1">
                  <a:lumMod val="50000"/>
                </a:schemeClr>
              </a:solidFill>
              <a:latin typeface="Aharoni" pitchFamily="2" charset="0"/>
              <a:cs typeface="Aharoni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CR" sz="2600" b="1" dirty="0">
                <a:solidFill>
                  <a:schemeClr val="accent1">
                    <a:lumMod val="50000"/>
                  </a:schemeClr>
                </a:solidFill>
                <a:latin typeface="Aharoni" pitchFamily="2" charset="0"/>
                <a:cs typeface="Aharoni" pitchFamily="2" charset="0"/>
              </a:rPr>
              <a:t>6</a:t>
            </a:r>
            <a:r>
              <a:rPr lang="es-CR" sz="26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0"/>
                <a:cs typeface="Aharoni" pitchFamily="2" charset="0"/>
              </a:rPr>
              <a:t>. Actividades </a:t>
            </a:r>
            <a:r>
              <a:rPr lang="es-CR" sz="2600" b="1" dirty="0" smtClean="0">
                <a:solidFill>
                  <a:schemeClr val="accent6">
                    <a:lumMod val="75000"/>
                  </a:schemeClr>
                </a:solidFill>
                <a:latin typeface="Aharoni" pitchFamily="2" charset="0"/>
                <a:cs typeface="Aharoni" pitchFamily="2" charset="0"/>
              </a:rPr>
              <a:t>“</a:t>
            </a:r>
            <a:r>
              <a:rPr lang="es-CR" altLang="es-CR" sz="26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haroni" pitchFamily="2" charset="0"/>
              </a:rPr>
              <a:t>Juguemos y aprendamos con nuestros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R" altLang="es-CR" sz="2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haroni" pitchFamily="2" charset="0"/>
              </a:rPr>
              <a:t> </a:t>
            </a:r>
            <a:r>
              <a:rPr lang="es-CR" altLang="es-CR" sz="26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haroni" pitchFamily="2" charset="0"/>
              </a:rPr>
              <a:t>                                                  hijos e hijas</a:t>
            </a:r>
            <a:r>
              <a:rPr lang="es-CR" altLang="es-CR" sz="26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haroni" pitchFamily="2" charset="0"/>
              </a:rPr>
              <a:t>”.</a:t>
            </a:r>
            <a:endParaRPr lang="es-CR" altLang="es-CR" sz="2600" dirty="0" smtClean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  <a:cs typeface="Aharoni" pitchFamily="2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CR" altLang="es-CR" sz="20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cs typeface="Aharoni" pitchFamily="2" charset="0"/>
              </a:rPr>
              <a:t>Conociendo mis </a:t>
            </a:r>
            <a:r>
              <a:rPr lang="es-CR" altLang="es-CR" sz="20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cs typeface="Aharoni" pitchFamily="2" charset="0"/>
              </a:rPr>
              <a:t>emociones. </a:t>
            </a:r>
            <a:endParaRPr lang="es-CR" altLang="es-CR" sz="2000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  <a:cs typeface="Aharoni" pitchFamily="2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CR" altLang="es-CR" sz="20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cs typeface="Aharoni" pitchFamily="2" charset="0"/>
              </a:rPr>
              <a:t>Dibujando mis emociones.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s-CR" altLang="es-CR" sz="2000" b="1" i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Rounded MT Bold" panose="020F0704030504030204" pitchFamily="34" charset="0"/>
              <a:cs typeface="Aharoni" pitchFamily="2" charset="0"/>
            </a:endParaRPr>
          </a:p>
          <a:p>
            <a:pPr marL="0" indent="0">
              <a:buNone/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Aharoni" pitchFamily="2" charset="0"/>
                <a:cs typeface="Aharoni" pitchFamily="2" charset="0"/>
              </a:rPr>
              <a:t>7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0"/>
                <a:cs typeface="Aharoni" pitchFamily="2" charset="0"/>
              </a:rPr>
              <a:t>. 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0"/>
                <a:cs typeface="Aharoni" pitchFamily="2" charset="0"/>
              </a:rPr>
              <a:t>Contáctenos.</a:t>
            </a:r>
            <a:endParaRPr lang="es-ES" sz="2800" b="1" dirty="0" smtClean="0">
              <a:solidFill>
                <a:schemeClr val="accent1">
                  <a:lumMod val="50000"/>
                </a:schemeClr>
              </a:solidFill>
              <a:latin typeface="Aharoni" pitchFamily="2" charset="0"/>
              <a:cs typeface="Aharoni" pitchFamily="2" charset="0"/>
            </a:endParaRPr>
          </a:p>
          <a:p>
            <a:endParaRPr lang="es-CR" sz="2800" b="1" dirty="0" smtClean="0">
              <a:solidFill>
                <a:schemeClr val="accent1">
                  <a:lumMod val="50000"/>
                </a:schemeClr>
              </a:solidFill>
              <a:latin typeface="Aharoni" pitchFamily="2" charset="0"/>
              <a:cs typeface="Aharoni" pitchFamily="2" charset="0"/>
            </a:endParaRPr>
          </a:p>
          <a:p>
            <a:pPr marL="0" indent="0">
              <a:buNone/>
            </a:pPr>
            <a:endParaRPr lang="es-CR" sz="2800" b="1" dirty="0">
              <a:solidFill>
                <a:schemeClr val="accent1">
                  <a:lumMod val="50000"/>
                </a:schemeClr>
              </a:solidFill>
              <a:latin typeface="Aharoni" pitchFamily="2" charset="0"/>
              <a:cs typeface="Aharoni" pitchFamily="2" charset="0"/>
            </a:endParaRPr>
          </a:p>
          <a:p>
            <a:pPr marL="0" indent="0">
              <a:buNone/>
            </a:pPr>
            <a:endParaRPr lang="es-ES" sz="2800" b="1" dirty="0">
              <a:solidFill>
                <a:schemeClr val="accent1">
                  <a:lumMod val="50000"/>
                </a:schemeClr>
              </a:solidFill>
              <a:latin typeface="Aharoni" pitchFamily="2" charset="0"/>
              <a:cs typeface="Aharoni" pitchFamily="2" charset="0"/>
            </a:endParaRPr>
          </a:p>
        </p:txBody>
      </p:sp>
      <p:pic>
        <p:nvPicPr>
          <p:cNvPr id="5" name="Google Shape;97;p14"/>
          <p:cNvPicPr preferRelativeResize="0"/>
          <p:nvPr/>
        </p:nvPicPr>
        <p:blipFill rotWithShape="1">
          <a:blip r:embed="rId2" cstate="print">
            <a:alphaModFix/>
          </a:blip>
          <a:srcRect b="77456"/>
          <a:stretch/>
        </p:blipFill>
        <p:spPr>
          <a:xfrm>
            <a:off x="13808" y="80252"/>
            <a:ext cx="6829838" cy="112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4" y="153674"/>
            <a:ext cx="1656184" cy="1133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38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01" y="3600061"/>
            <a:ext cx="4991010" cy="4194988"/>
          </a:xfrm>
          <a:prstGeom prst="rect">
            <a:avLst/>
          </a:prstGeom>
        </p:spPr>
      </p:pic>
      <p:pic>
        <p:nvPicPr>
          <p:cNvPr id="11" name="Google Shape;97;p14"/>
          <p:cNvPicPr preferRelativeResize="0"/>
          <p:nvPr/>
        </p:nvPicPr>
        <p:blipFill rotWithShape="1">
          <a:blip r:embed="rId3" cstate="print">
            <a:alphaModFix/>
          </a:blip>
          <a:srcRect b="77456"/>
          <a:stretch/>
        </p:blipFill>
        <p:spPr>
          <a:xfrm>
            <a:off x="13808" y="80252"/>
            <a:ext cx="6829838" cy="112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7;p14"/>
          <p:cNvPicPr preferRelativeResize="0"/>
          <p:nvPr/>
        </p:nvPicPr>
        <p:blipFill rotWithShape="1">
          <a:blip r:embed="rId3" cstate="print">
            <a:alphaModFix/>
          </a:blip>
          <a:srcRect t="80194"/>
          <a:stretch/>
        </p:blipFill>
        <p:spPr>
          <a:xfrm>
            <a:off x="0" y="7641303"/>
            <a:ext cx="6858000" cy="150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2" y="0"/>
            <a:ext cx="1721441" cy="1043608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528746" y="6514873"/>
            <a:ext cx="4248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ES" altLang="es-CR" sz="2800" b="1" i="1" dirty="0">
              <a:solidFill>
                <a:schemeClr val="accent1">
                  <a:lumMod val="50000"/>
                </a:schemeClr>
              </a:solidFill>
              <a:latin typeface="Aharoni" pitchFamily="2" charset="0"/>
              <a:cs typeface="Aharoni" pitchFamily="2" charset="0"/>
            </a:endParaRP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620688" y="1661069"/>
            <a:ext cx="556707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R" altLang="es-CR" sz="4000" b="1" i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0"/>
              </a:rPr>
              <a:t>Juguemos y aprendamos con nuestros hijos e hijas</a:t>
            </a:r>
          </a:p>
        </p:txBody>
      </p:sp>
    </p:spTree>
    <p:extLst>
      <p:ext uri="{BB962C8B-B14F-4D97-AF65-F5344CB8AC3E}">
        <p14:creationId xmlns="" xmlns:p14="http://schemas.microsoft.com/office/powerpoint/2010/main" val="12585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Imagen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6976">
            <a:off x="1490314" y="4237895"/>
            <a:ext cx="3876825" cy="37666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48879" y="1399396"/>
            <a:ext cx="6048473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 </a:t>
            </a:r>
            <a:r>
              <a:rPr kumimoji="0" lang="es-CR" altLang="es-ES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Conociendo mis emociones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R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Con apoyo del padre o encargado,  el estudiante elige el</a:t>
            </a:r>
            <a:r>
              <a:rPr kumimoji="0" lang="es-CR" altLang="es-E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kumimoji="0" lang="es-CR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dibujo de la emoción que </a:t>
            </a:r>
            <a:r>
              <a:rPr kumimoji="0" lang="es-CR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quiere </a:t>
            </a:r>
            <a:r>
              <a:rPr kumimoji="0" lang="es-CR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trabajar.   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R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Una vez elegido,  lo recortan y lo pegan en una paleta.</a:t>
            </a: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R" alt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El padre de familia o encargado modela con su rostro la emoción elegida y motiva al estudiante a imitar la expresión. </a:t>
            </a:r>
          </a:p>
          <a:p>
            <a:pPr algn="just"/>
            <a:r>
              <a:rPr lang="es-CR" altLang="es-ES" sz="1600" dirty="0" smtClean="0">
                <a:latin typeface="Arial Rounded MT Bold" panose="020F0704030504030204" pitchFamily="34" charset="0"/>
                <a:ea typeface="Times New Roman" panose="02020603050405020304" pitchFamily="18" charset="0"/>
              </a:rPr>
              <a:t>El </a:t>
            </a:r>
            <a:r>
              <a:rPr lang="es-CR" altLang="es-ES" sz="1600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padre de familia o encargado,  puede trabajar una expresión por día o según lo considere. </a:t>
            </a:r>
            <a:endParaRPr lang="es-ES" altLang="es-ES" sz="1600" dirty="0"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7" name="Google Shape;97;p14"/>
          <p:cNvPicPr preferRelativeResize="0"/>
          <p:nvPr/>
        </p:nvPicPr>
        <p:blipFill rotWithShape="1">
          <a:blip r:embed="rId3" cstate="print">
            <a:alphaModFix/>
          </a:blip>
          <a:srcRect b="77456"/>
          <a:stretch/>
        </p:blipFill>
        <p:spPr>
          <a:xfrm>
            <a:off x="28162" y="107504"/>
            <a:ext cx="6829838" cy="112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2" y="0"/>
            <a:ext cx="1721441" cy="1043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6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2656" y="1547664"/>
            <a:ext cx="5915025" cy="2713897"/>
          </a:xfrm>
        </p:spPr>
        <p:txBody>
          <a:bodyPr>
            <a:normAutofit/>
          </a:bodyPr>
          <a:lstStyle/>
          <a:p>
            <a:pPr mar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CR" sz="28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Dibujando mis emociones.</a:t>
            </a:r>
          </a:p>
          <a:p>
            <a:pPr mar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ES" sz="2800" b="1" dirty="0" smtClean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CR" sz="1600" dirty="0"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padre o encargado plasma su mano en una cartulina </a:t>
            </a:r>
            <a:r>
              <a:rPr lang="es-CR" sz="1600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blanca, </a:t>
            </a:r>
            <a:r>
              <a:rPr lang="es-CR" sz="1600" dirty="0"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su  ayuda el </a:t>
            </a:r>
            <a:r>
              <a:rPr lang="es-CR" sz="1600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niño  traza </a:t>
            </a:r>
            <a:r>
              <a:rPr lang="es-CR" sz="1600" dirty="0"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 </a:t>
            </a:r>
            <a:r>
              <a:rPr lang="es-CR" sz="1600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líneas </a:t>
            </a:r>
            <a:r>
              <a:rPr lang="es-CR" sz="1600" dirty="0"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alrededor de la </a:t>
            </a:r>
            <a:r>
              <a:rPr lang="es-CR" sz="1600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mano.</a:t>
            </a:r>
            <a:r>
              <a:rPr lang="es-ES" sz="1600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CR" sz="1600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</a:t>
            </a:r>
            <a:r>
              <a:rPr lang="es-CR" sz="1600" dirty="0"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padre o encargado recorta la silueta de la mano.</a:t>
            </a:r>
            <a:endParaRPr lang="es-ES" sz="1600" dirty="0"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CR" sz="1600" dirty="0"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estudiante y el padre o encargado,  la decoran con varios  materiales  según la emoción que quieran expresar.  </a:t>
            </a:r>
            <a:endParaRPr lang="es-ES" sz="1600" dirty="0"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Google Shape;97;p14"/>
          <p:cNvPicPr preferRelativeResize="0"/>
          <p:nvPr/>
        </p:nvPicPr>
        <p:blipFill rotWithShape="1">
          <a:blip r:embed="rId2" cstate="print">
            <a:alphaModFix/>
          </a:blip>
          <a:srcRect b="77456"/>
          <a:stretch/>
        </p:blipFill>
        <p:spPr>
          <a:xfrm>
            <a:off x="28162" y="107504"/>
            <a:ext cx="6829838" cy="112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2" y="0"/>
            <a:ext cx="1721441" cy="1043608"/>
          </a:xfrm>
          <a:prstGeom prst="rect">
            <a:avLst/>
          </a:prstGeom>
        </p:spPr>
      </p:pic>
      <p:pic>
        <p:nvPicPr>
          <p:cNvPr id="43010" name="Imagen 5" descr="C:\Users\Vitalina\OneDrive\Imágenes\Álbum de cámara\Screenshot_20200401-214804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6" y="4427984"/>
            <a:ext cx="4348682" cy="40283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29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68760" y="7812360"/>
            <a:ext cx="4234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06065" algn="ctr"/>
                <a:tab pos="5612130" algn="r"/>
              </a:tabLst>
            </a:pPr>
            <a:r>
              <a:rPr lang="es-MX" sz="18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“Año 2020: transformación curricular, una apuesta por la calidad educativa”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12" y="6516216"/>
            <a:ext cx="1872208" cy="1080120"/>
          </a:xfrm>
          <a:prstGeom prst="rect">
            <a:avLst/>
          </a:prstGeom>
        </p:spPr>
      </p:pic>
      <p:pic>
        <p:nvPicPr>
          <p:cNvPr id="47106" name="Imagen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78" y="52189"/>
            <a:ext cx="3342688" cy="1869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 flipV="1">
            <a:off x="293186" y="4491921"/>
            <a:ext cx="157351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/>
            </a:r>
            <a:b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cs typeface="Arial" panose="020B0604020202020204" pitchFamily="34" charset="0"/>
              </a:rPr>
            </a:b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89968" y="2544452"/>
            <a:ext cx="559236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Ministerio de Educación Pública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Centro de Apoyo en Pedagogía Hospitalaria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lang="es-CR" altLang="es-ES" sz="2000" dirty="0" smtClean="0">
                <a:latin typeface="Arial Rounded MT Bold" panose="020F0704030504030204" pitchFamily="34" charset="0"/>
              </a:rPr>
              <a:t>HNN – HSJD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hlinkClick r:id="rId4"/>
              </a:rPr>
              <a:t>ceaph.hnn.hsjd@mep.go.cr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105735" y="5022921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u="sng" dirty="0" smtClean="0">
                <a:hlinkClick r:id="rId5"/>
              </a:rPr>
              <a:t>CeAPHHospitalNacionalDeNinos</a:t>
            </a:r>
            <a:endParaRPr lang="es-ES" u="sng" dirty="0"/>
          </a:p>
        </p:txBody>
      </p:sp>
      <p:pic>
        <p:nvPicPr>
          <p:cNvPr id="47113" name="Picture 9" descr="Logo faceboo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84" t="6317" r="9175" b="30723"/>
          <a:stretch/>
        </p:blipFill>
        <p:spPr bwMode="auto">
          <a:xfrm>
            <a:off x="848096" y="4637622"/>
            <a:ext cx="1224136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376203"/>
            <a:ext cx="2060848" cy="18972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62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bujos de beb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81" y="2762482"/>
            <a:ext cx="940650" cy="940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1 CuadroTexto"/>
          <p:cNvSpPr txBox="1">
            <a:spLocks noChangeArrowheads="1"/>
          </p:cNvSpPr>
          <p:nvPr/>
        </p:nvSpPr>
        <p:spPr bwMode="auto">
          <a:xfrm>
            <a:off x="620688" y="1115616"/>
            <a:ext cx="5832648" cy="818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Estimados </a:t>
            </a:r>
            <a:r>
              <a:rPr lang="es-CR" altLang="es-CR" sz="1400" b="1" dirty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padres: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R" altLang="es-CR" sz="1400" b="1" dirty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Este folleto tiene como objetivo poner en práctica algunas actividades para relacionarnos con nuestros hijos mientras permanecemos en el hospital o se encuentren en periodos de convalecencia.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R" altLang="es-CR" sz="1400" b="1" dirty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Podremos fortalecer aspectos como el vínculo, la protección y la reflexión sobre nuestra relaciones con ellos.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R" altLang="es-CR" sz="1400" b="1" dirty="0">
              <a:solidFill>
                <a:schemeClr val="tx1"/>
              </a:solidFill>
              <a:latin typeface="Aharoni" pitchFamily="2" charset="0"/>
              <a:cs typeface="Aharoni" pitchFamily="2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R" altLang="es-CR" sz="1400" b="1" dirty="0">
              <a:solidFill>
                <a:schemeClr val="tx1"/>
              </a:solidFill>
              <a:latin typeface="Aharoni" pitchFamily="2" charset="0"/>
              <a:cs typeface="Aharoni" pitchFamily="2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R" altLang="es-CR" sz="1400" b="1" dirty="0">
              <a:solidFill>
                <a:schemeClr val="tx1"/>
              </a:solidFill>
              <a:latin typeface="Aharoni" pitchFamily="2" charset="0"/>
              <a:cs typeface="Aharoni" pitchFamily="2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R" altLang="es-CR" sz="1400" b="1" dirty="0" smtClean="0">
              <a:solidFill>
                <a:schemeClr val="tx1"/>
              </a:solidFill>
              <a:latin typeface="Aharoni" pitchFamily="2" charset="0"/>
              <a:cs typeface="Aharoni" pitchFamily="2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R" altLang="es-CR" sz="1400" b="1" dirty="0" smtClean="0">
              <a:solidFill>
                <a:schemeClr val="tx1"/>
              </a:solidFill>
              <a:latin typeface="Aharoni" pitchFamily="2" charset="0"/>
              <a:cs typeface="Aharoni" pitchFamily="2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R" altLang="es-CR" sz="1400" b="1" dirty="0">
              <a:solidFill>
                <a:schemeClr val="tx1"/>
              </a:solidFill>
              <a:latin typeface="Aharoni" pitchFamily="2" charset="0"/>
              <a:cs typeface="Aharoni" pitchFamily="2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R" altLang="es-CR" sz="1400" b="1" dirty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Es una forma de poner en práctica las habilidades que tenemos los padres, madres o cuidadores para cuidar, proteger y educar a los hijos, para un desarrollo sano. En otras </a:t>
            </a: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palabras, </a:t>
            </a: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¿</a:t>
            </a: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cuánto </a:t>
            </a:r>
            <a:r>
              <a:rPr lang="es-CR" altLang="es-CR" sz="1400" b="1" dirty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conocemos a nuestros </a:t>
            </a: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hijos</a:t>
            </a: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?, ¿ cuánto </a:t>
            </a:r>
            <a:r>
              <a:rPr lang="es-CR" altLang="es-CR" sz="1400" b="1" dirty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aprendemos con </a:t>
            </a: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ellos</a:t>
            </a: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?,          ¿cuánto </a:t>
            </a:r>
            <a:r>
              <a:rPr lang="es-CR" altLang="es-CR" sz="1400" b="1" dirty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nos relacionamos con </a:t>
            </a: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ellos?. </a:t>
            </a: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¿Cómo </a:t>
            </a:r>
            <a:r>
              <a:rPr lang="es-CR" altLang="es-CR" sz="1400" b="1" dirty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los </a:t>
            </a: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vemos?, </a:t>
            </a: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¿cómo </a:t>
            </a:r>
            <a:r>
              <a:rPr lang="es-CR" altLang="es-CR" sz="1400" b="1" dirty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les </a:t>
            </a: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hablamos?, </a:t>
            </a: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¿cuánto </a:t>
            </a:r>
            <a:r>
              <a:rPr lang="es-CR" altLang="es-CR" sz="1400" b="1" dirty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afecto les </a:t>
            </a: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demostramos?, </a:t>
            </a: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¿qué </a:t>
            </a:r>
            <a:r>
              <a:rPr lang="es-CR" altLang="es-CR" sz="1400" b="1" dirty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los dejamos </a:t>
            </a: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hacer?, </a:t>
            </a: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¿qué </a:t>
            </a:r>
            <a:r>
              <a:rPr lang="es-CR" altLang="es-CR" sz="1400" b="1" dirty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les </a:t>
            </a: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permitimos? </a:t>
            </a:r>
            <a:endParaRPr lang="es-CR" altLang="es-CR" sz="1400" b="1" dirty="0">
              <a:solidFill>
                <a:schemeClr val="tx1"/>
              </a:solidFill>
              <a:latin typeface="Aharoni" pitchFamily="2" charset="0"/>
              <a:cs typeface="Aharoni" pitchFamily="2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R" altLang="es-CR" sz="1400" b="1" dirty="0">
              <a:solidFill>
                <a:schemeClr val="tx1"/>
              </a:solidFill>
              <a:latin typeface="Aharoni" pitchFamily="2" charset="0"/>
              <a:cs typeface="Aharoni" pitchFamily="2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R" altLang="es-CR" sz="1400" b="1" dirty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Se trata de saber </a:t>
            </a: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sobre </a:t>
            </a: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¿</a:t>
            </a: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qué </a:t>
            </a:r>
            <a:r>
              <a:rPr lang="es-CR" altLang="es-CR" sz="1400" b="1" dirty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usan los padres, madres y cuidadores para acercarse a sus </a:t>
            </a: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hijos? </a:t>
            </a:r>
            <a:r>
              <a:rPr lang="es-CR" altLang="es-CR" sz="1400" b="1" dirty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besos, abrazos, sonrisas, frases positivas, contacto visual, la escucha, las conversaciones; en otras palabras </a:t>
            </a: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cuánto </a:t>
            </a:r>
            <a:r>
              <a:rPr lang="es-CR" altLang="es-CR" sz="1400" b="1" dirty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apego tengo con ellos.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R" altLang="es-CR" sz="1400" b="1" dirty="0">
              <a:solidFill>
                <a:schemeClr val="tx1"/>
              </a:solidFill>
              <a:latin typeface="Aharoni" pitchFamily="2" charset="0"/>
              <a:cs typeface="Aharoni" pitchFamily="2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R" altLang="es-CR" sz="1400" b="1" dirty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Estas </a:t>
            </a:r>
            <a:r>
              <a:rPr lang="es-CR" altLang="es-CR" sz="14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formas </a:t>
            </a:r>
            <a:r>
              <a:rPr lang="es-CR" altLang="es-CR" sz="1400" b="1" dirty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de relacionarnos ayuda a que los niños se sientan seguros, que se sientan bien consigo mismos, hacer amistades, tratar a otros con amabilidad, aceptar a otros como son.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R" altLang="es-CR" sz="1400" b="1" dirty="0">
              <a:solidFill>
                <a:schemeClr val="tx1"/>
              </a:solidFill>
              <a:latin typeface="Aharoni" pitchFamily="2" charset="0"/>
              <a:cs typeface="Aharoni" pitchFamily="2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R" altLang="es-CR" sz="1400" b="1" dirty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Esto debe ser una práctica diaria a lo largo de la vida de las personas y sobre todo de los niños guiados por el adulto que se relaciona con él. Esto hace que aprendan más y mejor, que busquen la guía cuando van creciendo, aprender normas y hábitos para ser disciplinados y que puedan sociabilizar con otros.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R" altLang="es-CR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R" altLang="es-CR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203"/>
            <a:ext cx="6858000" cy="1107413"/>
          </a:xfrm>
          <a:prstGeom prst="rect">
            <a:avLst/>
          </a:prstGeom>
        </p:spPr>
      </p:pic>
      <p:pic>
        <p:nvPicPr>
          <p:cNvPr id="6" name="Picture 2" descr="dibujos de beb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88" y="2763766"/>
            <a:ext cx="940650" cy="940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ibujos de beb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830" y="2763040"/>
            <a:ext cx="940650" cy="940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ibujos de beb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92" y="2820821"/>
            <a:ext cx="940650" cy="940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ibujos de beb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42" y="2843808"/>
            <a:ext cx="940650" cy="940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87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97;p14"/>
          <p:cNvPicPr preferRelativeResize="0"/>
          <p:nvPr/>
        </p:nvPicPr>
        <p:blipFill rotWithShape="1">
          <a:blip r:embed="rId2" cstate="print">
            <a:alphaModFix/>
          </a:blip>
          <a:srcRect b="77456"/>
          <a:stretch/>
        </p:blipFill>
        <p:spPr>
          <a:xfrm>
            <a:off x="13808" y="80252"/>
            <a:ext cx="6829838" cy="112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7;p14"/>
          <p:cNvPicPr preferRelativeResize="0"/>
          <p:nvPr/>
        </p:nvPicPr>
        <p:blipFill rotWithShape="1">
          <a:blip r:embed="rId2" cstate="print">
            <a:alphaModFix/>
          </a:blip>
          <a:srcRect t="80194"/>
          <a:stretch/>
        </p:blipFill>
        <p:spPr>
          <a:xfrm>
            <a:off x="0" y="7641303"/>
            <a:ext cx="6858000" cy="150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2" y="0"/>
            <a:ext cx="1721441" cy="1043608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528746" y="6514873"/>
            <a:ext cx="4248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ES" altLang="es-CR" sz="2800" b="1" i="1" dirty="0">
              <a:solidFill>
                <a:schemeClr val="accent1">
                  <a:lumMod val="50000"/>
                </a:schemeClr>
              </a:solidFill>
              <a:latin typeface="Aharoni" pitchFamily="2" charset="0"/>
              <a:cs typeface="Aharoni" pitchFamily="2" charset="0"/>
            </a:endParaRP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620688" y="1661806"/>
            <a:ext cx="55670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R" altLang="es-CR" sz="40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0"/>
              </a:rPr>
              <a:t>Guía para el bebé</a:t>
            </a:r>
          </a:p>
        </p:txBody>
      </p:sp>
      <p:pic>
        <p:nvPicPr>
          <p:cNvPr id="2052" name="Picture 4" descr="Dibujos para bebés tiernas - Imagu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08" y="3263473"/>
            <a:ext cx="4016434" cy="4213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37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933">
            <a:off x="963774" y="1166317"/>
            <a:ext cx="1396900" cy="15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Imagen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7016">
            <a:off x="2784937" y="4428752"/>
            <a:ext cx="2098445" cy="30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Imagen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036">
            <a:off x="370746" y="6314444"/>
            <a:ext cx="2151092" cy="280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Cuadro de texto 7"/>
          <p:cNvSpPr txBox="1">
            <a:spLocks noChangeArrowheads="1"/>
          </p:cNvSpPr>
          <p:nvPr/>
        </p:nvSpPr>
        <p:spPr bwMode="auto">
          <a:xfrm rot="2292406">
            <a:off x="2976204" y="5563275"/>
            <a:ext cx="11398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CUENTALE </a:t>
            </a:r>
            <a:r>
              <a:rPr lang="es-ES" altLang="es-C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QUÉ   </a:t>
            </a:r>
            <a:r>
              <a:rPr lang="es-ES" altLang="es-C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PARTE DE SU  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CUERPO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TE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GUSTA</a:t>
            </a:r>
            <a:r>
              <a:rPr lang="es-ES" altLang="es-CR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MÁS</a:t>
            </a:r>
            <a:endParaRPr lang="es-ES" altLang="es-CR" sz="1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14299" y="2805230"/>
            <a:ext cx="2973163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R" sz="18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0"/>
              </a:rPr>
              <a:t>CAMINO DE HUELLAS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CR" altLang="es-CR" sz="1600" b="1" dirty="0" smtClean="0">
              <a:solidFill>
                <a:schemeClr val="tx1"/>
              </a:solidFill>
              <a:latin typeface="Arial Rounded MT Bold" panose="020F0704030504030204" pitchFamily="34" charset="0"/>
              <a:cs typeface="Aharoni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R" sz="1600" dirty="0">
                <a:solidFill>
                  <a:schemeClr val="tx1"/>
                </a:solidFill>
                <a:latin typeface="Arial Rounded MT Bold" panose="020F0704030504030204" pitchFamily="34" charset="0"/>
                <a:cs typeface="Aharoni" pitchFamily="2" charset="0"/>
              </a:rPr>
              <a:t>T</a:t>
            </a:r>
            <a:r>
              <a:rPr lang="es-ES" altLang="es-CR" sz="16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Aharoni" pitchFamily="2" charset="0"/>
              </a:rPr>
              <a:t>e invitamos a realizar con tu bebé en el hospital las siguientes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R" sz="16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Aharoni" pitchFamily="2" charset="0"/>
              </a:rPr>
              <a:t> actividades, puedes realizarlas todos los días o una por día.</a:t>
            </a:r>
            <a:endParaRPr lang="es-CR" altLang="es-CR" sz="1600" dirty="0">
              <a:solidFill>
                <a:schemeClr val="tx1"/>
              </a:solidFill>
              <a:latin typeface="Arial Rounded MT Bold" panose="020F0704030504030204" pitchFamily="34" charset="0"/>
              <a:cs typeface="Aharoni" pitchFamily="2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14300" y="536575"/>
            <a:ext cx="1439863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tabLst>
                <a:tab pos="1243013" algn="l"/>
              </a:tabLst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173038" indent="-17303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tabLst>
                <a:tab pos="1243013" algn="l"/>
              </a:tabLst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401638" indent="-16351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tabLst>
                <a:tab pos="1243013" algn="l"/>
              </a:tabLst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630238" indent="-16351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tabLst>
                <a:tab pos="1243013" algn="l"/>
              </a:tabLst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858838" indent="-173038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1243013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1316038" indent="-173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1243013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1773238" indent="-173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1243013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2230438" indent="-173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1243013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2687638" indent="-173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1243013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R" sz="12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endParaRPr lang="es-CR" altLang="es-CR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CR" altLang="es-C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14300" y="6286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CR" altLang="es-C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114300" y="6286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CR" altLang="es-C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298" name="Rectangle 12"/>
          <p:cNvSpPr>
            <a:spLocks noChangeArrowheads="1"/>
          </p:cNvSpPr>
          <p:nvPr/>
        </p:nvSpPr>
        <p:spPr bwMode="auto">
          <a:xfrm>
            <a:off x="114300" y="6286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CR" altLang="es-C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299" name="2 CuadroTexto"/>
          <p:cNvSpPr txBox="1">
            <a:spLocks noChangeArrowheads="1"/>
          </p:cNvSpPr>
          <p:nvPr/>
        </p:nvSpPr>
        <p:spPr bwMode="auto">
          <a:xfrm rot="1858239">
            <a:off x="1036638" y="7240588"/>
            <a:ext cx="83661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R" altLang="es-C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TOMARSE DE LA MANO 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R" altLang="es-C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CANTALE UNA </a:t>
            </a:r>
            <a:r>
              <a:rPr lang="es-CR" altLang="es-C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CANCIÓN </a:t>
            </a:r>
            <a:endParaRPr lang="es-CR" altLang="es-CR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00" name="16 CuadroTexto"/>
          <p:cNvSpPr txBox="1">
            <a:spLocks noChangeArrowheads="1"/>
          </p:cNvSpPr>
          <p:nvPr/>
        </p:nvSpPr>
        <p:spPr bwMode="auto">
          <a:xfrm>
            <a:off x="4573653" y="6516216"/>
            <a:ext cx="18367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R" sz="1600" dirty="0">
                <a:solidFill>
                  <a:schemeClr val="tx1"/>
                </a:solidFill>
                <a:latin typeface="Arial Rounded MT Bold" panose="020F0704030504030204" pitchFamily="34" charset="0"/>
                <a:cs typeface="Aharoni" pitchFamily="2" charset="0"/>
              </a:rPr>
              <a:t>R</a:t>
            </a:r>
            <a:r>
              <a:rPr lang="es-ES" altLang="es-CR" sz="16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Aharoni" pitchFamily="2" charset="0"/>
              </a:rPr>
              <a:t>ealiza este ejercicio diariamente, una, dos o tres veces a la </a:t>
            </a:r>
            <a:r>
              <a:rPr lang="es-ES" altLang="es-CR" sz="16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Aharoni" pitchFamily="2" charset="0"/>
              </a:rPr>
              <a:t>semana.</a:t>
            </a:r>
            <a:endParaRPr lang="es-CR" altLang="es-CR" sz="1600" dirty="0">
              <a:solidFill>
                <a:schemeClr val="tx1"/>
              </a:solidFill>
              <a:latin typeface="Arial Rounded MT Bold" panose="020F0704030504030204" pitchFamily="34" charset="0"/>
              <a:cs typeface="Aharoni" pitchFamily="2" charset="0"/>
            </a:endParaRPr>
          </a:p>
        </p:txBody>
      </p:sp>
      <p:pic>
        <p:nvPicPr>
          <p:cNvPr id="12302" name="Imagen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3857">
            <a:off x="3207982" y="1886827"/>
            <a:ext cx="1966284" cy="263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Cuadro de texto 11"/>
          <p:cNvSpPr txBox="1">
            <a:spLocks noChangeArrowheads="1"/>
          </p:cNvSpPr>
          <p:nvPr/>
        </p:nvSpPr>
        <p:spPr bwMode="auto">
          <a:xfrm rot="2332850">
            <a:off x="3789227" y="2805400"/>
            <a:ext cx="7953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R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DILE 5 RAZONES DE 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R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</a:t>
            </a:r>
            <a:r>
              <a:rPr lang="es-ES" altLang="es-CR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POR QUÉ </a:t>
            </a:r>
            <a:r>
              <a:rPr lang="es-ES" altLang="es-CR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R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AMAS</a:t>
            </a:r>
            <a:endParaRPr lang="es-ES" altLang="es-CR" sz="1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203"/>
            <a:ext cx="6858000" cy="1107413"/>
          </a:xfrm>
          <a:prstGeom prst="rect">
            <a:avLst/>
          </a:prstGeom>
        </p:spPr>
      </p:pic>
      <p:sp>
        <p:nvSpPr>
          <p:cNvPr id="12303" name="Cuadro de texto 10"/>
          <p:cNvSpPr txBox="1">
            <a:spLocks noChangeArrowheads="1"/>
          </p:cNvSpPr>
          <p:nvPr/>
        </p:nvSpPr>
        <p:spPr bwMode="auto">
          <a:xfrm rot="1550180">
            <a:off x="5626677" y="1478138"/>
            <a:ext cx="77787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R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REGALALE A TU BEB</a:t>
            </a:r>
            <a:r>
              <a:rPr lang="es-ES" altLang="es-CR" sz="1000" b="1" dirty="0">
                <a:solidFill>
                  <a:schemeClr val="tx1"/>
                </a:solidFill>
                <a:latin typeface="Calibri" panose="020F0502020204030204" pitchFamily="34" charset="0"/>
              </a:rPr>
              <a:t>É</a:t>
            </a:r>
            <a:r>
              <a:rPr lang="es-ES" altLang="es-CR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 UNA O VARIAS SONRISAS</a:t>
            </a:r>
            <a:endParaRPr lang="es-ES" altLang="es-CR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2301" name="Imagen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743">
            <a:off x="5081130" y="571619"/>
            <a:ext cx="1868969" cy="250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095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950" t="40117" r="34251" b="43812"/>
          <a:stretch/>
        </p:blipFill>
        <p:spPr>
          <a:xfrm rot="19850257">
            <a:off x="241163" y="1721552"/>
            <a:ext cx="3067771" cy="1363454"/>
          </a:xfrm>
          <a:prstGeom prst="rect">
            <a:avLst/>
          </a:prstGeom>
        </p:spPr>
      </p:pic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114300" y="6286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CR" altLang="es-C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114300" y="6286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CR" altLang="es-C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316" name="Rectangle 11"/>
          <p:cNvSpPr>
            <a:spLocks noChangeArrowheads="1"/>
          </p:cNvSpPr>
          <p:nvPr/>
        </p:nvSpPr>
        <p:spPr bwMode="auto">
          <a:xfrm>
            <a:off x="114300" y="6286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CR" altLang="es-C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317" name="Rectangle 14"/>
          <p:cNvSpPr>
            <a:spLocks noChangeArrowheads="1"/>
          </p:cNvSpPr>
          <p:nvPr/>
        </p:nvSpPr>
        <p:spPr bwMode="auto">
          <a:xfrm>
            <a:off x="0" y="1206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CR" altLang="es-C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318" name="Rectangle 15"/>
          <p:cNvSpPr>
            <a:spLocks noChangeArrowheads="1"/>
          </p:cNvSpPr>
          <p:nvPr/>
        </p:nvSpPr>
        <p:spPr bwMode="auto">
          <a:xfrm>
            <a:off x="2619375" y="5203825"/>
            <a:ext cx="18415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CR" altLang="es-CR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CR" altLang="es-C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319" name="Rectangle 19"/>
          <p:cNvSpPr>
            <a:spLocks noChangeArrowheads="1"/>
          </p:cNvSpPr>
          <p:nvPr/>
        </p:nvSpPr>
        <p:spPr bwMode="auto">
          <a:xfrm>
            <a:off x="0" y="425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CR" altLang="es-C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325" name="Cuadro de texto 7"/>
          <p:cNvSpPr txBox="1">
            <a:spLocks noChangeArrowheads="1"/>
          </p:cNvSpPr>
          <p:nvPr/>
        </p:nvSpPr>
        <p:spPr bwMode="auto">
          <a:xfrm>
            <a:off x="570916" y="3746034"/>
            <a:ext cx="5958361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R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LA RELAJACION NOS PERMITE ESTAR MAS TRANQUILOS Y RELAJAR MUSCULOS Y PENSAMIENTOS</a:t>
            </a:r>
            <a:endParaRPr lang="es-CR" altLang="es-CR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R" sz="1600" b="1" dirty="0">
                <a:solidFill>
                  <a:schemeClr val="tx1"/>
                </a:solidFill>
                <a:latin typeface="Arial" panose="020B0604020202020204" pitchFamily="34" charset="0"/>
              </a:rPr>
              <a:t>En periodo de hospitalización el acompañante puede realizar con el niño o niña las siguientes actividades: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CR" altLang="es-CR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R" sz="1600" b="1" dirty="0">
                <a:solidFill>
                  <a:schemeClr val="tx1"/>
                </a:solidFill>
                <a:latin typeface="Arial" panose="020B0604020202020204" pitchFamily="34" charset="0"/>
              </a:rPr>
              <a:t>Busquen </a:t>
            </a:r>
            <a:r>
              <a:rPr lang="es-ES" altLang="es-CR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una </a:t>
            </a:r>
            <a:r>
              <a:rPr lang="es-ES" altLang="es-CR" sz="1600" b="1" dirty="0">
                <a:solidFill>
                  <a:schemeClr val="tx1"/>
                </a:solidFill>
                <a:latin typeface="Arial" panose="020B0604020202020204" pitchFamily="34" charset="0"/>
              </a:rPr>
              <a:t>posición cómoda sentados frente a frente</a:t>
            </a:r>
            <a:r>
              <a:rPr lang="es-ES" altLang="es-CR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es-CR" altLang="es-CR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R" sz="1600" b="1" dirty="0">
                <a:solidFill>
                  <a:schemeClr val="tx1"/>
                </a:solidFill>
                <a:latin typeface="Arial" panose="020B0604020202020204" pitchFamily="34" charset="0"/>
              </a:rPr>
              <a:t>Tómense de las manos y sonrían</a:t>
            </a:r>
            <a:r>
              <a:rPr lang="es-ES" altLang="es-CR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es-CR" altLang="es-CR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R" sz="1600" b="1" dirty="0">
                <a:solidFill>
                  <a:schemeClr val="tx1"/>
                </a:solidFill>
                <a:latin typeface="Arial" panose="020B0604020202020204" pitchFamily="34" charset="0"/>
              </a:rPr>
              <a:t>Inhalen (tomen aire) y al mismo tiempo llenando sus pulmones, déjalo 5 segundos dentro</a:t>
            </a:r>
            <a:r>
              <a:rPr lang="es-ES" altLang="es-CR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es-CR" altLang="es-CR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R" sz="1600" b="1" dirty="0">
                <a:solidFill>
                  <a:schemeClr val="tx1"/>
                </a:solidFill>
                <a:latin typeface="Arial" panose="020B0604020202020204" pitchFamily="34" charset="0"/>
              </a:rPr>
              <a:t>Exhalen juntos y jueguen de imaginar que pintan con aire a quien tienen en frente</a:t>
            </a:r>
            <a:r>
              <a:rPr lang="es-ES" altLang="es-CR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es-CR" altLang="es-CR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R" sz="1600" b="1" dirty="0">
                <a:solidFill>
                  <a:schemeClr val="tx1"/>
                </a:solidFill>
                <a:latin typeface="Arial" panose="020B0604020202020204" pitchFamily="34" charset="0"/>
              </a:rPr>
              <a:t>Realicen el ejercicio 5 veces seguidas</a:t>
            </a:r>
            <a:r>
              <a:rPr lang="es-ES" altLang="es-CR" sz="1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es-CR" altLang="es-CR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s-ES" altLang="es-CR" sz="1600" b="1" dirty="0">
                <a:solidFill>
                  <a:schemeClr val="tx1"/>
                </a:solidFill>
                <a:latin typeface="Arial" panose="020B0604020202020204" pitchFamily="34" charset="0"/>
              </a:rPr>
              <a:t>Repitan el ejercicio los días y las ocasiones que lo deseen.</a:t>
            </a:r>
            <a:endParaRPr lang="es-ES" altLang="es-CR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26" name="Rectangle 19"/>
          <p:cNvSpPr>
            <a:spLocks noChangeArrowheads="1"/>
          </p:cNvSpPr>
          <p:nvPr/>
        </p:nvSpPr>
        <p:spPr bwMode="auto">
          <a:xfrm>
            <a:off x="114300" y="3238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R" altLang="es-C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327" name="Rectangle 23"/>
          <p:cNvSpPr>
            <a:spLocks noChangeArrowheads="1"/>
          </p:cNvSpPr>
          <p:nvPr/>
        </p:nvSpPr>
        <p:spPr bwMode="auto">
          <a:xfrm>
            <a:off x="114300" y="6286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CR" altLang="es-C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203"/>
            <a:ext cx="6858000" cy="1107413"/>
          </a:xfrm>
          <a:prstGeom prst="rect">
            <a:avLst/>
          </a:prstGeom>
        </p:spPr>
      </p:pic>
      <p:pic>
        <p:nvPicPr>
          <p:cNvPr id="13324" name="Imagen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89" t="6789" r="6538" b="7896"/>
          <a:stretch>
            <a:fillRect/>
          </a:stretch>
        </p:blipFill>
        <p:spPr bwMode="auto">
          <a:xfrm>
            <a:off x="3281932" y="658170"/>
            <a:ext cx="3594124" cy="349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234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CuadroTexto"/>
          <p:cNvSpPr txBox="1">
            <a:spLocks noChangeArrowheads="1"/>
          </p:cNvSpPr>
          <p:nvPr/>
        </p:nvSpPr>
        <p:spPr bwMode="auto">
          <a:xfrm>
            <a:off x="600999" y="7668344"/>
            <a:ext cx="60486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R" altLang="es-CR" sz="16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Vine al </a:t>
            </a:r>
            <a:r>
              <a:rPr lang="es-CR" altLang="es-CR" sz="1600" dirty="0" smtClean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hospital </a:t>
            </a:r>
            <a:r>
              <a:rPr lang="es-CR" altLang="es-CR" sz="16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o estoy en mi casa …  he encontrado amigos, he conocido mucha gente que me cuida.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R" altLang="es-CR" sz="16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A veces me da miedo, dolor, también lloro pero cerca están mis padres o la persona que me cuida.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45697356"/>
              </p:ext>
            </p:extLst>
          </p:nvPr>
        </p:nvGraphicFramePr>
        <p:xfrm>
          <a:off x="203201" y="1609726"/>
          <a:ext cx="6466159" cy="571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9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76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36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0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10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108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96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41131">
                <a:tc>
                  <a:txBody>
                    <a:bodyPr/>
                    <a:lstStyle/>
                    <a:p>
                      <a:pPr algn="ctr"/>
                      <a:r>
                        <a:rPr lang="es-CR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Domingo</a:t>
                      </a:r>
                      <a:r>
                        <a:rPr lang="es-CR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CR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Lunes </a:t>
                      </a:r>
                      <a:endParaRPr lang="es-CR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Martes </a:t>
                      </a:r>
                      <a:endParaRPr lang="es-CR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Miércoles </a:t>
                      </a:r>
                      <a:endParaRPr lang="es-CR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Jueves </a:t>
                      </a:r>
                      <a:endParaRPr lang="es-CR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Viernes </a:t>
                      </a:r>
                      <a:endParaRPr lang="es-CR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Sábado </a:t>
                      </a:r>
                      <a:endParaRPr lang="es-CR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3449">
                <a:tc>
                  <a:txBody>
                    <a:bodyPr/>
                    <a:lstStyle/>
                    <a:p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Cantar una canción 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Inventar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 una receta juntos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Contar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 cuántas personas hay en la familia. Los dibujo. 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Encuentro figuras</a:t>
                      </a:r>
                    </a:p>
                    <a:p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Observa a tu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 alrededor: qué oyes, qué ves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Llama a un familiar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 y cuéntale cómo te sientes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3449"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Da a alguien un abrazo 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Mira algunas fotos de algún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 paseo familiar 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Has ejercicios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 con tus manos o pies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Cuenta a tus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 padres qué te gusta de ti 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Canta alguna canción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 infantil 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Juega un juego de mesa con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  quien te esta cuidando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Haz un dibujo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 y compártelo con alguien 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9425"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Busca algo bonito a tu alrededor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Habla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 sobre lo que has hecho hoy 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Hacemos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 un rompecabezas juntos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Pido un deseo 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Recorto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 con los dedos y hago un collage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Canta una canción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Piensa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 en un trabajo que harás en la casa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03449"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Dile a alguien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 que lo quieres 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Inventa un juego con tus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 manos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Lee un libro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 con  quien te cuida 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Haz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 en la espalda de quien te cuida letras y números 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Juega 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papa caliente </a:t>
                      </a:r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con un pelota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Piensa palabras que riman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Juega a adi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vinar animales 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03449"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Escribe una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 carta a un familiar 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Cuenta un cuento 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Pinta tu mano o pie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. ¿Qué puedes hacer con ellos?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Piensa en un lugar</a:t>
                      </a:r>
                      <a:r>
                        <a:rPr lang="es-CR" sz="1100" baseline="0" dirty="0" smtClean="0">
                          <a:latin typeface="Arial" pitchFamily="34" charset="0"/>
                          <a:cs typeface="Arial" pitchFamily="34" charset="0"/>
                        </a:rPr>
                        <a:t> bonito que quieras visitar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R" sz="1100" dirty="0" smtClean="0">
                          <a:latin typeface="Arial" pitchFamily="34" charset="0"/>
                          <a:cs typeface="Arial" pitchFamily="34" charset="0"/>
                        </a:rPr>
                        <a:t>Cuenta hasta el número más alto que puedas </a:t>
                      </a:r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9" marR="68589" marT="60968" marB="609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5 Triángulo isósceles"/>
          <p:cNvSpPr/>
          <p:nvPr/>
        </p:nvSpPr>
        <p:spPr>
          <a:xfrm>
            <a:off x="4097337" y="2361516"/>
            <a:ext cx="149225" cy="1905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 dirty="0"/>
          </a:p>
        </p:txBody>
      </p:sp>
      <p:sp>
        <p:nvSpPr>
          <p:cNvPr id="7" name="6 Rectángulo"/>
          <p:cNvSpPr/>
          <p:nvPr/>
        </p:nvSpPr>
        <p:spPr>
          <a:xfrm>
            <a:off x="4530725" y="2361516"/>
            <a:ext cx="109538" cy="193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8 Elipse"/>
          <p:cNvSpPr/>
          <p:nvPr/>
        </p:nvSpPr>
        <p:spPr>
          <a:xfrm>
            <a:off x="4097336" y="2624823"/>
            <a:ext cx="149225" cy="2541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 dirty="0"/>
          </a:p>
        </p:txBody>
      </p:sp>
      <p:sp>
        <p:nvSpPr>
          <p:cNvPr id="10" name="9 Rectángulo"/>
          <p:cNvSpPr/>
          <p:nvPr/>
        </p:nvSpPr>
        <p:spPr>
          <a:xfrm>
            <a:off x="4396582" y="2653522"/>
            <a:ext cx="268287" cy="2254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 dirty="0"/>
          </a:p>
        </p:txBody>
      </p:sp>
      <p:sp>
        <p:nvSpPr>
          <p:cNvPr id="14402" name="3 CuadroTexto"/>
          <p:cNvSpPr txBox="1">
            <a:spLocks noChangeArrowheads="1"/>
          </p:cNvSpPr>
          <p:nvPr/>
        </p:nvSpPr>
        <p:spPr bwMode="auto">
          <a:xfrm>
            <a:off x="426244" y="1112837"/>
            <a:ext cx="5975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R" altLang="es-CR" sz="1600" dirty="0" smtClean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¿</a:t>
            </a:r>
            <a:r>
              <a:rPr lang="es-CR" altLang="es-CR" sz="1600" b="1" dirty="0" smtClean="0">
                <a:solidFill>
                  <a:schemeClr val="tx1"/>
                </a:solidFill>
                <a:latin typeface="Aharoni" pitchFamily="2" charset="0"/>
                <a:cs typeface="Aharoni" pitchFamily="2" charset="0"/>
              </a:rPr>
              <a:t> </a:t>
            </a:r>
            <a:r>
              <a:rPr lang="es-CR" altLang="es-CR" sz="1600" dirty="0" smtClean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Qu</a:t>
            </a:r>
            <a:r>
              <a:rPr lang="es-CR" altLang="es-CR" sz="1600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haroni" pitchFamily="2" charset="0"/>
              </a:rPr>
              <a:t>é</a:t>
            </a:r>
            <a:r>
              <a:rPr lang="es-CR" altLang="es-CR" sz="1600" dirty="0" smtClean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s-CR" altLang="es-CR" sz="16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hacer con mi hijo, hija en el hospital o en la </a:t>
            </a:r>
            <a:r>
              <a:rPr lang="es-CR" altLang="es-CR" sz="1600" dirty="0" smtClean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casa</a:t>
            </a:r>
            <a:r>
              <a:rPr lang="es-CR" altLang="es-CR" sz="1600" dirty="0" smtClean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?</a:t>
            </a:r>
            <a:endParaRPr lang="es-CR" altLang="es-CR" sz="1600" dirty="0">
              <a:solidFill>
                <a:schemeClr val="tx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03"/>
            <a:ext cx="6858000" cy="1107413"/>
          </a:xfrm>
          <a:prstGeom prst="rect">
            <a:avLst/>
          </a:prstGeom>
        </p:spPr>
      </p:pic>
      <p:pic>
        <p:nvPicPr>
          <p:cNvPr id="12" name="Imagen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933">
            <a:off x="4927910" y="5814331"/>
            <a:ext cx="1689620" cy="179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393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404813" y="2111375"/>
          <a:ext cx="3222626" cy="5248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3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1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80791">
                <a:tc>
                  <a:txBody>
                    <a:bodyPr/>
                    <a:lstStyle/>
                    <a:p>
                      <a:pPr algn="ctr"/>
                      <a:r>
                        <a:rPr lang="es-C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¿Me das un abrazo?</a:t>
                      </a:r>
                      <a:endParaRPr lang="es-CR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4" marR="68574" marT="60954" marB="6095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Por favor,</a:t>
                      </a:r>
                      <a:r>
                        <a:rPr lang="es-C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léeme un libro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4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</a:t>
                      </a:r>
                      <a:endParaRPr lang="es-CR" sz="4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4" marR="68574" marT="60954" marB="6095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5530">
                <a:tc>
                  <a:txBody>
                    <a:bodyPr/>
                    <a:lstStyle/>
                    <a:p>
                      <a:pPr algn="ctr"/>
                      <a:r>
                        <a:rPr lang="es-C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Vamos a cantar</a:t>
                      </a:r>
                    </a:p>
                    <a:p>
                      <a:pPr algn="ctr"/>
                      <a:r>
                        <a:rPr lang="es-CR" sz="3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ebdings"/>
                        </a:rPr>
                        <a:t></a:t>
                      </a:r>
                      <a:endParaRPr lang="es-CR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4" marR="68574" marT="60954" marB="6095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Veámos</a:t>
                      </a:r>
                      <a:r>
                        <a:rPr lang="es-C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C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una película juntos </a:t>
                      </a:r>
                      <a:endParaRPr lang="es-CR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4" marR="68574" marT="60954" marB="609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46023">
                <a:tc>
                  <a:txBody>
                    <a:bodyPr/>
                    <a:lstStyle/>
                    <a:p>
                      <a:pPr algn="ctr"/>
                      <a:r>
                        <a:rPr lang="es-CR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 masaje en la espalda</a:t>
                      </a:r>
                      <a:r>
                        <a:rPr lang="es-CR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 la hora de acostarme seguro que se siente bien. </a:t>
                      </a:r>
                      <a:endParaRPr lang="es-CR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4" marR="68574" marT="60954" marB="6095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Juega conmigo</a:t>
                      </a:r>
                      <a:r>
                        <a:rPr lang="es-C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CR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4" marR="68574" marT="60954" marB="6095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5931">
                <a:tc>
                  <a:txBody>
                    <a:bodyPr/>
                    <a:lstStyle/>
                    <a:p>
                      <a:pPr algn="ctr"/>
                      <a:r>
                        <a:rPr lang="es-C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Dime</a:t>
                      </a:r>
                      <a:r>
                        <a:rPr lang="es-C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que te gusta de </a:t>
                      </a:r>
                      <a:r>
                        <a:rPr lang="es-C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mí</a:t>
                      </a:r>
                      <a:endParaRPr lang="es-CR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4" marR="68574" marT="60954" marB="60954">
                    <a:solidFill>
                      <a:srgbClr val="C0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Vamos a dormir juntos</a:t>
                      </a:r>
                      <a:r>
                        <a:rPr lang="es-C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CR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4" marR="68574" marT="60954" marB="60954">
                    <a:solidFill>
                      <a:srgbClr val="ECC6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80" name="4 CuadroTexto"/>
          <p:cNvSpPr txBox="1">
            <a:spLocks noChangeArrowheads="1"/>
          </p:cNvSpPr>
          <p:nvPr/>
        </p:nvSpPr>
        <p:spPr bwMode="auto">
          <a:xfrm>
            <a:off x="842961" y="1319693"/>
            <a:ext cx="2573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R" altLang="es-CR" sz="1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Tarjetas de ideas </a:t>
            </a:r>
          </a:p>
        </p:txBody>
      </p:sp>
      <p:sp>
        <p:nvSpPr>
          <p:cNvPr id="6" name="5 Corazón"/>
          <p:cNvSpPr/>
          <p:nvPr/>
        </p:nvSpPr>
        <p:spPr>
          <a:xfrm>
            <a:off x="1054100" y="2786063"/>
            <a:ext cx="503238" cy="385762"/>
          </a:xfrm>
          <a:prstGeom prst="hear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  <p:sp>
        <p:nvSpPr>
          <p:cNvPr id="3" name="2 Elipse"/>
          <p:cNvSpPr/>
          <p:nvPr/>
        </p:nvSpPr>
        <p:spPr>
          <a:xfrm>
            <a:off x="3429000" y="2293144"/>
            <a:ext cx="3757115" cy="1371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16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Pueden e</a:t>
            </a:r>
            <a:r>
              <a:rPr lang="es-CR" sz="16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ntretenerte </a:t>
            </a:r>
            <a:r>
              <a:rPr lang="es-CR" sz="16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leyendo juntos en </a:t>
            </a:r>
            <a:r>
              <a:rPr lang="es-CR" sz="16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familia </a:t>
            </a:r>
            <a:endParaRPr lang="es-CR" sz="1600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s-CR" sz="1600" dirty="0" smtClean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s-CR" sz="1600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CR" sz="16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Ahora que las familias debemos estar en los hogares o si aún continúas en el </a:t>
            </a:r>
            <a:r>
              <a:rPr lang="es-CR" sz="16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hospital</a:t>
            </a:r>
            <a:r>
              <a:rPr lang="es-CR" sz="16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, puedes entretenerte en familia leyendo “Elena en Cuarentena”. </a:t>
            </a:r>
            <a:endParaRPr lang="es-CR" sz="1600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5383" name="4 CuadroTexto"/>
          <p:cNvSpPr txBox="1">
            <a:spLocks noChangeArrowheads="1"/>
          </p:cNvSpPr>
          <p:nvPr/>
        </p:nvSpPr>
        <p:spPr bwMode="auto">
          <a:xfrm>
            <a:off x="3739692" y="5381266"/>
            <a:ext cx="28495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ts val="8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CR" altLang="es-CR" sz="1400" dirty="0" smtClean="0">
                <a:solidFill>
                  <a:schemeClr val="tx1"/>
                </a:solidFill>
                <a:latin typeface="Arial Rounded MT Bold" panose="020F0704030504030204" pitchFamily="34" charset="0"/>
                <a:hlinkClick r:id="rId2"/>
              </a:rPr>
              <a:t>https</a:t>
            </a:r>
            <a:r>
              <a:rPr lang="es-CR" altLang="es-CR" sz="1400" dirty="0">
                <a:solidFill>
                  <a:schemeClr val="tx1"/>
                </a:solidFill>
                <a:latin typeface="Arial Rounded MT Bold" panose="020F0704030504030204" pitchFamily="34" charset="0"/>
                <a:hlinkClick r:id="rId2"/>
              </a:rPr>
              <a:t>://2e6a8bcc-c86d-48f0-b373-97e4da8f8f26.filesusr.com/ugd/aa34db_af8ee8e796614476babd275dba0653fc.pdf</a:t>
            </a:r>
            <a:endParaRPr lang="es-CR" altLang="es-CR" sz="1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399" y="7837487"/>
            <a:ext cx="6883399" cy="1447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203"/>
            <a:ext cx="6858000" cy="1107413"/>
          </a:xfrm>
          <a:prstGeom prst="rect">
            <a:avLst/>
          </a:prstGeom>
        </p:spPr>
      </p:pic>
      <p:pic>
        <p:nvPicPr>
          <p:cNvPr id="1026" name="Picture 2" descr="haga clic aquí - Lambe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69" y="6550817"/>
            <a:ext cx="2476500" cy="1047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37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1331640"/>
            <a:ext cx="6669360" cy="75608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203"/>
            <a:ext cx="6858000" cy="1107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89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1095</Words>
  <Application>Microsoft Office PowerPoint</Application>
  <PresentationFormat>Presentación en pantalla (4:3)</PresentationFormat>
  <Paragraphs>149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Richard Navarro</cp:lastModifiedBy>
  <cp:revision>79</cp:revision>
  <dcterms:created xsi:type="dcterms:W3CDTF">2020-04-01T18:00:25Z</dcterms:created>
  <dcterms:modified xsi:type="dcterms:W3CDTF">2020-05-15T13:47:47Z</dcterms:modified>
</cp:coreProperties>
</file>